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4B174-1E45-469F-8869-E07E3AB4918F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6F26C-4C41-42AE-96D3-5E92DF3EA1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6185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8EBCC8-66A6-4000-840C-39542AEEBBE9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242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9860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6554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631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618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1779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630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tângulo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cxnSp>
          <p:nvCxnSpPr>
            <p:cNvPr id="7" name="Conector reto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Conector reto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BR" smtClean="0"/>
              <a:t>Clique para editar o estilo do subtítulo mestre</a:t>
            </a:r>
            <a:endParaRPr kumimoji="0" lang="pt-BR" dirty="0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019F9-CD9B-4B23-A6BF-2073F59985EC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27" name="Espaço reservado para o número do slide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BR" smtClean="0"/>
              <a:t>Clique para editar o texto mestre</a:t>
            </a:r>
          </a:p>
          <a:p>
            <a:pPr lvl="1" rtl="0" eaLnBrk="1" latinLnBrk="0" hangingPunct="1"/>
            <a:r>
              <a:rPr lang="pt-BR" smtClean="0"/>
              <a:t>Segundo nível</a:t>
            </a:r>
          </a:p>
          <a:p>
            <a:pPr lvl="2" rtl="0" eaLnBrk="1" latinLnBrk="0" hangingPunct="1"/>
            <a:r>
              <a:rPr lang="pt-BR" smtClean="0"/>
              <a:t>Terceiro nível</a:t>
            </a:r>
          </a:p>
          <a:p>
            <a:pPr lvl="3" rtl="0" eaLnBrk="1" latinLnBrk="0" hangingPunct="1"/>
            <a:r>
              <a:rPr lang="pt-BR" smtClean="0"/>
              <a:t>Quarto nível</a:t>
            </a:r>
          </a:p>
          <a:p>
            <a:pPr lvl="4" rtl="0" eaLnBrk="1" latinLnBrk="0" hangingPunct="1"/>
            <a:r>
              <a:rPr lang="pt-BR" smtClean="0"/>
              <a:t>Quinto nível</a:t>
            </a:r>
            <a:endParaRPr kumimoji="0"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ECFD60-1741-424F-8B99-8918542B6ADC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pt-BR" smtClean="0"/>
              <a:t>Clique para editar o texto mestre</a:t>
            </a:r>
          </a:p>
          <a:p>
            <a:pPr lvl="1" rtl="0" eaLnBrk="1" latinLnBrk="0" hangingPunct="1"/>
            <a:r>
              <a:rPr lang="pt-BR" smtClean="0"/>
              <a:t>Segundo nível</a:t>
            </a:r>
          </a:p>
          <a:p>
            <a:pPr lvl="2" rtl="0" eaLnBrk="1" latinLnBrk="0" hangingPunct="1"/>
            <a:r>
              <a:rPr lang="pt-BR" smtClean="0"/>
              <a:t>Terceiro nível</a:t>
            </a:r>
          </a:p>
          <a:p>
            <a:pPr lvl="3" rtl="0" eaLnBrk="1" latinLnBrk="0" hangingPunct="1"/>
            <a:r>
              <a:rPr lang="pt-BR" smtClean="0"/>
              <a:t>Quarto nível</a:t>
            </a:r>
          </a:p>
          <a:p>
            <a:pPr lvl="4" rtl="0" eaLnBrk="1" latinLnBrk="0" hangingPunct="1"/>
            <a:r>
              <a:rPr lang="pt-BR" smtClean="0"/>
              <a:t>Quinto nível</a:t>
            </a:r>
            <a:endParaRPr kumimoji="0"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B55638-9225-48D5-82EC-11E71FD82E01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pt-BR" smtClean="0"/>
              <a:t>Clique para editar o texto mestre</a:t>
            </a:r>
          </a:p>
          <a:p>
            <a:pPr lvl="1" rtl="0" eaLnBrk="1" latinLnBrk="0" hangingPunct="1"/>
            <a:r>
              <a:rPr lang="pt-BR" smtClean="0"/>
              <a:t>Segundo nível</a:t>
            </a:r>
          </a:p>
          <a:p>
            <a:pPr lvl="2" rtl="0" eaLnBrk="1" latinLnBrk="0" hangingPunct="1"/>
            <a:r>
              <a:rPr lang="pt-BR" smtClean="0"/>
              <a:t>Terceiro nível</a:t>
            </a:r>
          </a:p>
          <a:p>
            <a:pPr lvl="3" rtl="0" eaLnBrk="1" latinLnBrk="0" hangingPunct="1"/>
            <a:r>
              <a:rPr lang="pt-BR" smtClean="0"/>
              <a:t>Quarto nível</a:t>
            </a:r>
          </a:p>
          <a:p>
            <a:pPr lvl="4" rtl="0" eaLnBrk="1" latinLnBrk="0" hangingPunct="1"/>
            <a:r>
              <a:rPr lang="pt-BR" smtClean="0"/>
              <a:t>Quinto nível</a:t>
            </a:r>
            <a:endParaRPr kumimoji="0"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88792-EE31-4F3D-AE6C-D78083AF5D09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92E80-FE63-4FD3-8C4B-46E1B7DD0C14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  <a:p>
            <a:pPr lvl="1" rtl="0" eaLnBrk="1" latinLnBrk="0" hangingPunct="1"/>
            <a:r>
              <a:rPr lang="pt-BR" smtClean="0"/>
              <a:t>Segundo nível</a:t>
            </a:r>
          </a:p>
          <a:p>
            <a:pPr lvl="2" rtl="0" eaLnBrk="1" latinLnBrk="0" hangingPunct="1"/>
            <a:r>
              <a:rPr lang="pt-BR" smtClean="0"/>
              <a:t>Terceiro nível</a:t>
            </a:r>
          </a:p>
          <a:p>
            <a:pPr lvl="3" rtl="0" eaLnBrk="1" latinLnBrk="0" hangingPunct="1"/>
            <a:r>
              <a:rPr lang="pt-BR" smtClean="0"/>
              <a:t>Quarto nível</a:t>
            </a:r>
          </a:p>
          <a:p>
            <a:pPr lvl="4" rtl="0" eaLnBrk="1" latinLnBrk="0" hangingPunct="1"/>
            <a:r>
              <a:rPr lang="pt-BR" smtClean="0"/>
              <a:t>Quinto nível</a:t>
            </a:r>
            <a:endParaRPr kumimoji="0"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  <a:p>
            <a:pPr lvl="1" rtl="0" eaLnBrk="1" latinLnBrk="0" hangingPunct="1"/>
            <a:r>
              <a:rPr lang="pt-BR" smtClean="0"/>
              <a:t>Segundo nível</a:t>
            </a:r>
          </a:p>
          <a:p>
            <a:pPr lvl="2" rtl="0" eaLnBrk="1" latinLnBrk="0" hangingPunct="1"/>
            <a:r>
              <a:rPr lang="pt-BR" smtClean="0"/>
              <a:t>Terceiro nível</a:t>
            </a:r>
          </a:p>
          <a:p>
            <a:pPr lvl="3" rtl="0" eaLnBrk="1" latinLnBrk="0" hangingPunct="1"/>
            <a:r>
              <a:rPr lang="pt-BR" smtClean="0"/>
              <a:t>Quarto nível</a:t>
            </a:r>
          </a:p>
          <a:p>
            <a:pPr lvl="4" rtl="0" eaLnBrk="1" latinLnBrk="0" hangingPunct="1"/>
            <a:r>
              <a:rPr lang="pt-BR" smtClean="0"/>
              <a:t>Quinto nível</a:t>
            </a:r>
            <a:endParaRPr kumimoji="0"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574D3-461D-403C-B70F-70CAFFC5040D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  <a:p>
            <a:pPr lvl="1" rtl="0" eaLnBrk="1" latinLnBrk="0" hangingPunct="1"/>
            <a:r>
              <a:rPr lang="pt-BR" smtClean="0"/>
              <a:t>Segundo nível</a:t>
            </a:r>
          </a:p>
          <a:p>
            <a:pPr lvl="2" rtl="0" eaLnBrk="1" latinLnBrk="0" hangingPunct="1"/>
            <a:r>
              <a:rPr lang="pt-BR" smtClean="0"/>
              <a:t>Terceiro nível</a:t>
            </a:r>
          </a:p>
          <a:p>
            <a:pPr lvl="3" rtl="0" eaLnBrk="1" latinLnBrk="0" hangingPunct="1"/>
            <a:r>
              <a:rPr lang="pt-BR" smtClean="0"/>
              <a:t>Quarto nível</a:t>
            </a:r>
          </a:p>
          <a:p>
            <a:pPr lvl="4" rtl="0" eaLnBrk="1" latinLnBrk="0" hangingPunct="1"/>
            <a:r>
              <a:rPr lang="pt-BR" smtClean="0"/>
              <a:t>Quinto nível</a:t>
            </a:r>
            <a:endParaRPr kumimoji="0"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  <a:p>
            <a:pPr lvl="1" rtl="0" eaLnBrk="1" latinLnBrk="0" hangingPunct="1"/>
            <a:r>
              <a:rPr lang="pt-BR" smtClean="0"/>
              <a:t>Segundo nível</a:t>
            </a:r>
          </a:p>
          <a:p>
            <a:pPr lvl="2" rtl="0" eaLnBrk="1" latinLnBrk="0" hangingPunct="1"/>
            <a:r>
              <a:rPr lang="pt-BR" smtClean="0"/>
              <a:t>Terceiro nível</a:t>
            </a:r>
          </a:p>
          <a:p>
            <a:pPr lvl="3" rtl="0" eaLnBrk="1" latinLnBrk="0" hangingPunct="1"/>
            <a:r>
              <a:rPr lang="pt-BR" smtClean="0"/>
              <a:t>Quarto nível</a:t>
            </a:r>
          </a:p>
          <a:p>
            <a:pPr lvl="4" rtl="0" eaLnBrk="1" latinLnBrk="0" hangingPunct="1"/>
            <a:r>
              <a:rPr lang="pt-BR" smtClean="0"/>
              <a:t>Quinto nível</a:t>
            </a:r>
            <a:endParaRPr kumimoji="0"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E58199-174D-4ECD-B75D-C27F3606E03D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352B12-082C-4096-B726-1F111A5684A7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916AB-2E02-4325-9297-69F9388ED251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  <a:p>
            <a:pPr lvl="1" rtl="0" eaLnBrk="1" latinLnBrk="0" hangingPunct="1"/>
            <a:r>
              <a:rPr lang="pt-BR" smtClean="0"/>
              <a:t>Segundo nível</a:t>
            </a:r>
          </a:p>
          <a:p>
            <a:pPr lvl="2" rtl="0" eaLnBrk="1" latinLnBrk="0" hangingPunct="1"/>
            <a:r>
              <a:rPr lang="pt-BR" smtClean="0"/>
              <a:t>Terceiro nível</a:t>
            </a:r>
          </a:p>
          <a:p>
            <a:pPr lvl="3" rtl="0" eaLnBrk="1" latinLnBrk="0" hangingPunct="1"/>
            <a:r>
              <a:rPr lang="pt-BR" smtClean="0"/>
              <a:t>Quarto nível</a:t>
            </a:r>
          </a:p>
          <a:p>
            <a:pPr lvl="4" rtl="0" eaLnBrk="1" latinLnBrk="0" hangingPunct="1"/>
            <a:r>
              <a:rPr lang="pt-BR" smtClean="0"/>
              <a:t>Quinto nível</a:t>
            </a:r>
            <a:endParaRPr kumimoji="0"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25822E-7729-44B7-8A1B-DC2E54C85EFB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canto único de recorte arredondado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dirty="0"/>
          </a:p>
        </p:txBody>
      </p:sp>
      <p:sp>
        <p:nvSpPr>
          <p:cNvPr id="12" name="Triângulo ret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pt-BR" smtClean="0"/>
              <a:t>Clique para editar o título mestre</a:t>
            </a:r>
            <a:endParaRPr kumimoji="0" lang="pt-BR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pt-BR" smtClean="0"/>
              <a:t>Clique no ícone para adicionar uma imagem</a:t>
            </a:r>
            <a:endParaRPr kumimoji="0"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7CADFA-5F1D-4AFA-A0E2-AD771F26F693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pt-BR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pt-BR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tângulo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orma livre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pt-BR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orma livre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pt-BR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o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orma livre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pt-BR" sz="1800" dirty="0"/>
                </a:p>
              </p:txBody>
            </p:sp>
            <p:sp>
              <p:nvSpPr>
                <p:cNvPr id="33" name="Forma livre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pt-BR" sz="1800" dirty="0"/>
                </a:p>
              </p:txBody>
            </p:sp>
          </p:grpSp>
        </p:grpSp>
      </p:grp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kumimoji="0" lang="pt-BR" dirty="0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t-BR" dirty="0" smtClean="0"/>
              <a:t>Clique para editar o texto Mestre</a:t>
            </a:r>
          </a:p>
          <a:p>
            <a:pPr lvl="1" rtl="0" eaLnBrk="1" latinLnBrk="0" hangingPunct="1"/>
            <a:r>
              <a:rPr lang="pt-BR" dirty="0" smtClean="0"/>
              <a:t>Segundo nível</a:t>
            </a:r>
          </a:p>
          <a:p>
            <a:pPr lvl="2" rtl="0" eaLnBrk="1" latinLnBrk="0" hangingPunct="1"/>
            <a:r>
              <a:rPr lang="pt-BR" dirty="0" smtClean="0"/>
              <a:t>Terceiro nível</a:t>
            </a:r>
          </a:p>
          <a:p>
            <a:pPr lvl="3" rtl="0" eaLnBrk="1" latinLnBrk="0" hangingPunct="1"/>
            <a:r>
              <a:rPr lang="pt-BR" dirty="0" smtClean="0"/>
              <a:t>Quarto nível</a:t>
            </a:r>
          </a:p>
          <a:p>
            <a:pPr lvl="4" rtl="0" eaLnBrk="1" latinLnBrk="0" hangingPunct="1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622768F7-F621-447A-BCB5-382C8A877F77}" type="datetime1">
              <a:rPr lang="pt-BR" smtClean="0"/>
              <a:t>10/04/2019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dirty="0" smtClean="0"/>
              <a:t>Adicionar um rodapé</a:t>
            </a:r>
            <a:endParaRPr lang="pt-BR" dirty="0"/>
          </a:p>
        </p:txBody>
      </p:sp>
      <p:sp>
        <p:nvSpPr>
          <p:cNvPr id="18" name="Espaço reservado para o número do slid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>
                <a:solidFill>
                  <a:srgbClr val="0070C0"/>
                </a:solidFill>
              </a:rPr>
              <a:t>Histórico do PCCTAE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 i="1" dirty="0" smtClean="0"/>
              <a:t>Cenira da Matta</a:t>
            </a:r>
          </a:p>
          <a:p>
            <a:pPr rtl="0"/>
            <a:r>
              <a:rPr lang="pt-BR" i="1" dirty="0" smtClean="0"/>
              <a:t>UFF - CNSC/FASUBRA</a:t>
            </a:r>
          </a:p>
          <a:p>
            <a:pPr rtl="0"/>
            <a:r>
              <a:rPr lang="pt-BR" i="1" dirty="0" smtClean="0"/>
              <a:t>Abril/2019</a:t>
            </a:r>
            <a:r>
              <a:rPr lang="pt-BR" dirty="0" smtClean="0"/>
              <a:t> </a:t>
            </a:r>
            <a:endParaRPr lang="pt-BR" dirty="0" smtClean="0"/>
          </a:p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70C0"/>
                </a:solidFill>
              </a:rPr>
              <a:t>Enquadramento no PCCTAE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Enquadramento </a:t>
            </a:r>
            <a:r>
              <a:rPr lang="pt-BR" sz="2800" dirty="0"/>
              <a:t>em 02 Fases:</a:t>
            </a:r>
          </a:p>
          <a:p>
            <a:pPr marL="640080" lvl="2" indent="0" algn="just">
              <a:buNone/>
            </a:pPr>
            <a:r>
              <a:rPr lang="pt-BR" sz="2800" dirty="0"/>
              <a:t>1ª Fase - Todos no Padrão inicial do Nível de Capacitação, no Nível de Classificação onde seu cargo estava posicionado e, no Padrão de Vencimento correspondente à contagem de Tempo de Serviço Público Federal;</a:t>
            </a:r>
          </a:p>
          <a:p>
            <a:pPr marL="640080" lvl="2" indent="0" algn="just">
              <a:buNone/>
            </a:pPr>
            <a:r>
              <a:rPr lang="pt-BR" sz="2800" dirty="0"/>
              <a:t>2ª Fase – Em 2006, reposicionamento do Enquadramento, considerando as certificações e diplomas apresentados e validados pela Comissão de Enquadramento, com vigência retroativa a </a:t>
            </a:r>
            <a:r>
              <a:rPr lang="pt-BR" sz="2800" dirty="0" smtClean="0"/>
              <a:t>01/01/2006;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2008 – Abertura de novo prazo para optar pelo Enquadramento.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451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70C0"/>
                </a:solidFill>
              </a:rPr>
              <a:t>Considerações complementares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805544"/>
            <a:ext cx="10972800" cy="35190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Passados 14 anos, ainda não foi finalizada, e publicada, a Descrição dos Cargos do PCCTAE;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A maioria das Instituições não deu conta de elaborar seu Programa de Dimensionamento da Força de Trabalho, dentre outros.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27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00" y="852332"/>
            <a:ext cx="10972800" cy="1143000"/>
          </a:xfrm>
        </p:spPr>
        <p:txBody>
          <a:bodyPr rtlCol="0"/>
          <a:lstStyle/>
          <a:p>
            <a:pPr rtl="0"/>
            <a:r>
              <a:rPr lang="pt-BR" dirty="0" smtClean="0">
                <a:solidFill>
                  <a:srgbClr val="0070C0"/>
                </a:solidFill>
              </a:rPr>
              <a:t>Roteiro da Apresentação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09600" y="2763982"/>
            <a:ext cx="10972800" cy="2286000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 smtClean="0"/>
              <a:t>Contextualização</a:t>
            </a:r>
            <a:endParaRPr lang="pt-BR" dirty="0" smtClean="0"/>
          </a:p>
          <a:p>
            <a:pPr algn="ctr" rtl="0"/>
            <a:r>
              <a:rPr lang="pt-BR" dirty="0" smtClean="0"/>
              <a:t>Elaboração</a:t>
            </a:r>
            <a:endParaRPr lang="pt-BR" dirty="0" smtClean="0"/>
          </a:p>
          <a:p>
            <a:pPr algn="ctr" rtl="0"/>
            <a:r>
              <a:rPr lang="pt-BR" dirty="0" smtClean="0"/>
              <a:t>Implantação</a:t>
            </a:r>
          </a:p>
          <a:p>
            <a:pPr algn="ctr" rtl="0"/>
            <a:r>
              <a:rPr lang="pt-BR" dirty="0" smtClean="0"/>
              <a:t>Enquadramento</a:t>
            </a:r>
            <a:endParaRPr lang="pt-BR" dirty="0" smtClean="0"/>
          </a:p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70C0"/>
                </a:solidFill>
              </a:rPr>
              <a:t>Contextualização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dirty="0" smtClean="0"/>
              <a:t>O </a:t>
            </a:r>
            <a:r>
              <a:rPr lang="pt-BR" dirty="0" smtClean="0"/>
              <a:t>que </a:t>
            </a:r>
            <a:r>
              <a:rPr lang="pt-BR" dirty="0" smtClean="0"/>
              <a:t>é CARREIRA?</a:t>
            </a:r>
          </a:p>
          <a:p>
            <a:pPr rtl="0"/>
            <a:r>
              <a:rPr lang="pt-BR" dirty="0" smtClean="0"/>
              <a:t>Linha evolutiva de construção</a:t>
            </a:r>
            <a:endParaRPr lang="pt-BR" dirty="0" smtClean="0"/>
          </a:p>
          <a:p>
            <a:pPr lvl="1" rtl="0">
              <a:buFont typeface="Wingdings" panose="05000000000000000000" pitchFamily="2" charset="2"/>
              <a:buChar char="Ø"/>
            </a:pPr>
            <a:r>
              <a:rPr lang="pt-BR" dirty="0" smtClean="0"/>
              <a:t>Isonomia entre as Fundações;</a:t>
            </a:r>
          </a:p>
          <a:p>
            <a:pPr lvl="1" rtl="0">
              <a:buFont typeface="Wingdings" panose="05000000000000000000" pitchFamily="2" charset="2"/>
              <a:buChar char="Ø"/>
            </a:pPr>
            <a:r>
              <a:rPr lang="pt-BR" dirty="0" smtClean="0"/>
              <a:t>Isonomia entre Autarquias e as Fundações</a:t>
            </a:r>
          </a:p>
          <a:p>
            <a:pPr lvl="1" rtl="0">
              <a:buFont typeface="Wingdings" panose="05000000000000000000" pitchFamily="2" charset="2"/>
              <a:buChar char="Ø"/>
            </a:pPr>
            <a:r>
              <a:rPr lang="pt-BR" dirty="0" smtClean="0"/>
              <a:t>1987 – PUCRCE</a:t>
            </a:r>
          </a:p>
          <a:p>
            <a:pPr lvl="1" rtl="0">
              <a:buFont typeface="Wingdings" panose="05000000000000000000" pitchFamily="2" charset="2"/>
              <a:buChar char="Ø"/>
            </a:pPr>
            <a:r>
              <a:rPr lang="pt-BR" dirty="0" smtClean="0"/>
              <a:t>1990 – Lei nº 8.112 – 11/12/1990  - RJU</a:t>
            </a:r>
          </a:p>
          <a:p>
            <a:pPr lvl="1" rtl="0">
              <a:buFont typeface="Wingdings" panose="05000000000000000000" pitchFamily="2" charset="2"/>
              <a:buChar char="Ø"/>
            </a:pPr>
            <a:r>
              <a:rPr lang="pt-BR" dirty="0" smtClean="0"/>
              <a:t>1994 – Projeto Carreira – FASUBRA/SINASEFE</a:t>
            </a:r>
          </a:p>
          <a:p>
            <a:pPr lvl="1" rtl="0">
              <a:buFont typeface="Wingdings" panose="05000000000000000000" pitchFamily="2" charset="2"/>
              <a:buChar char="Ø"/>
            </a:pPr>
            <a:r>
              <a:rPr lang="pt-BR" dirty="0" smtClean="0"/>
              <a:t>2002 – Projeto de Carreira Única (PCU) – FASUBRA/SINASEFE</a:t>
            </a:r>
            <a:endParaRPr lang="pt-BR" dirty="0" smtClean="0"/>
          </a:p>
          <a:p>
            <a:pPr lvl="1" rtl="0">
              <a:buFont typeface="Wingdings" panose="05000000000000000000" pitchFamily="2" charset="2"/>
              <a:buChar char="Ø"/>
            </a:pPr>
            <a:r>
              <a:rPr lang="pt-BR" dirty="0" smtClean="0"/>
              <a:t>2005 - PCCTAE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smtClean="0">
                <a:solidFill>
                  <a:srgbClr val="0070C0"/>
                </a:solidFill>
              </a:rPr>
              <a:t>Estrutura do PUCRCE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dirty="0" smtClean="0"/>
              <a:t>3 Níveis – Apoio / Intermediário / Superior</a:t>
            </a:r>
          </a:p>
          <a:p>
            <a:pPr rtl="0"/>
            <a:r>
              <a:rPr lang="pt-BR" dirty="0" smtClean="0"/>
              <a:t>1987 - Cada Nível: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pt-BR" sz="2600" dirty="0" smtClean="0"/>
              <a:t>Apoio – 06 Subgrupos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pt-BR" sz="2600" dirty="0" smtClean="0"/>
              <a:t>Intermediário – 04 Subgrupos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pt-BR" sz="2600" dirty="0" smtClean="0"/>
              <a:t>Superior – 03 Subgrupos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pt-BR" dirty="0" smtClean="0"/>
              <a:t>1992 – PUCRCE X Estrutura salarial do PCC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pt-BR" sz="2400" dirty="0" smtClean="0"/>
              <a:t>Apoio – 01 Subgrupo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pt-BR" sz="2400" dirty="0" smtClean="0"/>
              <a:t>Intermediário – 01 Subgrupo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pt-BR" sz="2400" dirty="0" smtClean="0"/>
              <a:t>Superior – 01 Subgrupo</a:t>
            </a:r>
            <a:endParaRPr lang="pt-BR" sz="2400" dirty="0" smtClean="0"/>
          </a:p>
          <a:p>
            <a:pPr lvl="1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09256" y="1267691"/>
            <a:ext cx="10120744" cy="5278582"/>
            <a:chOff x="476" y="1298"/>
            <a:chExt cx="5075" cy="2450"/>
          </a:xfrm>
        </p:grpSpPr>
        <p:pic>
          <p:nvPicPr>
            <p:cNvPr id="5" name="Imagem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1298"/>
              <a:ext cx="5075" cy="245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76" y="1298"/>
              <a:ext cx="5075" cy="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457200"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914400"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371600"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1828800"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1219200" y="347663"/>
            <a:ext cx="10972800" cy="1143000"/>
          </a:xfrm>
        </p:spPr>
        <p:txBody>
          <a:bodyPr rtlCol="0">
            <a:normAutofit fontScale="90000"/>
          </a:bodyPr>
          <a:lstStyle/>
          <a:p>
            <a:pPr>
              <a:buClr>
                <a:srgbClr val="3333CC"/>
              </a:buClr>
            </a:pPr>
            <a:r>
              <a:rPr lang="en-GB" altLang="pt-BR" sz="5400" dirty="0" err="1">
                <a:solidFill>
                  <a:srgbClr val="3333CC"/>
                </a:solidFill>
                <a:latin typeface="Tahoma" panose="020B0604030504040204" pitchFamily="34" charset="0"/>
              </a:rPr>
              <a:t>Estrutura</a:t>
            </a:r>
            <a:r>
              <a:rPr lang="en-GB" altLang="pt-BR" sz="5400" dirty="0">
                <a:solidFill>
                  <a:srgbClr val="3333CC"/>
                </a:solidFill>
                <a:latin typeface="Tahoma" panose="020B0604030504040204" pitchFamily="34" charset="0"/>
              </a:rPr>
              <a:t> do PUCRCE a </a:t>
            </a:r>
            <a:r>
              <a:rPr lang="en-GB" altLang="pt-BR" sz="5400" dirty="0" err="1">
                <a:solidFill>
                  <a:srgbClr val="3333CC"/>
                </a:solidFill>
                <a:latin typeface="Tahoma" panose="020B0604030504040204" pitchFamily="34" charset="0"/>
              </a:rPr>
              <a:t>partir</a:t>
            </a:r>
            <a:r>
              <a:rPr lang="en-GB" altLang="pt-BR" sz="5400" dirty="0">
                <a:solidFill>
                  <a:srgbClr val="3333CC"/>
                </a:solidFill>
                <a:latin typeface="Tahoma" panose="020B0604030504040204" pitchFamily="34" charset="0"/>
              </a:rPr>
              <a:t> de </a:t>
            </a:r>
            <a:r>
              <a:rPr lang="en-GB" altLang="pt-BR" sz="5400" dirty="0" smtClean="0">
                <a:solidFill>
                  <a:srgbClr val="3333CC"/>
                </a:solidFill>
                <a:latin typeface="Tahoma" panose="020B0604030504040204" pitchFamily="34" charset="0"/>
              </a:rPr>
              <a:t>1991</a:t>
            </a:r>
            <a:endParaRPr lang="en-GB" altLang="pt-BR" sz="5400" dirty="0">
              <a:solidFill>
                <a:srgbClr val="3333CC"/>
              </a:solidFill>
              <a:latin typeface="Tahoma" panose="020B0604030504040204" pitchFamily="34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022474" y="2106756"/>
            <a:ext cx="8147051" cy="3602038"/>
            <a:chOff x="340" y="1253"/>
            <a:chExt cx="5132" cy="2269"/>
          </a:xfrm>
        </p:grpSpPr>
        <p:pic>
          <p:nvPicPr>
            <p:cNvPr id="8" name="Imagem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1253"/>
              <a:ext cx="5132" cy="2268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40" y="1253"/>
              <a:ext cx="5132" cy="2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457200"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914400"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371600"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1828800" algn="l" defTabSz="449263" rtl="0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algn="ctr"/>
            <a:r>
              <a:rPr lang="en-GB" altLang="pt-BR" sz="4000" dirty="0" err="1" smtClean="0">
                <a:solidFill>
                  <a:srgbClr val="0070C0"/>
                </a:solidFill>
              </a:rPr>
              <a:t>Estrutura</a:t>
            </a:r>
            <a:r>
              <a:rPr lang="en-GB" altLang="pt-BR" sz="4000" dirty="0" smtClean="0">
                <a:solidFill>
                  <a:srgbClr val="0070C0"/>
                </a:solidFill>
              </a:rPr>
              <a:t> </a:t>
            </a:r>
            <a:r>
              <a:rPr lang="en-GB" altLang="pt-BR" sz="4000" dirty="0" err="1" smtClean="0">
                <a:solidFill>
                  <a:srgbClr val="0070C0"/>
                </a:solidFill>
              </a:rPr>
              <a:t>Salarial</a:t>
            </a:r>
            <a:r>
              <a:rPr lang="en-GB" altLang="pt-BR" sz="4000" dirty="0" smtClean="0">
                <a:solidFill>
                  <a:srgbClr val="0070C0"/>
                </a:solidFill>
              </a:rPr>
              <a:t> </a:t>
            </a:r>
            <a:r>
              <a:rPr lang="en-GB" altLang="pt-BR" sz="4000" dirty="0">
                <a:solidFill>
                  <a:srgbClr val="0070C0"/>
                </a:solidFill>
              </a:rPr>
              <a:t>do </a:t>
            </a:r>
            <a:r>
              <a:rPr lang="en-GB" altLang="pt-BR" sz="4000" dirty="0" smtClean="0">
                <a:solidFill>
                  <a:srgbClr val="0070C0"/>
                </a:solidFill>
              </a:rPr>
              <a:t>PUCRCE </a:t>
            </a:r>
            <a:endParaRPr lang="pt-BR" sz="4000" dirty="0">
              <a:solidFill>
                <a:srgbClr val="0070C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475508" y="1847088"/>
            <a:ext cx="10106891" cy="4477512"/>
          </a:xfrm>
        </p:spPr>
        <p:txBody>
          <a:bodyPr rtlCol="0">
            <a:normAutofit fontScale="47500" lnSpcReduction="2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4000" b="1" dirty="0"/>
              <a:t>Classes	</a:t>
            </a:r>
            <a:r>
              <a:rPr lang="en-GB" altLang="pt-BR" sz="4000" b="1" dirty="0" err="1"/>
              <a:t>Padrões</a:t>
            </a:r>
            <a:r>
              <a:rPr lang="en-GB" altLang="pt-BR" sz="4000" b="1" dirty="0"/>
              <a:t>	</a:t>
            </a:r>
            <a:r>
              <a:rPr lang="en-GB" altLang="pt-BR" sz="4000" b="1" dirty="0" err="1"/>
              <a:t>Nível</a:t>
            </a:r>
            <a:r>
              <a:rPr lang="en-GB" altLang="pt-BR" sz="4000" b="1" dirty="0"/>
              <a:t> </a:t>
            </a:r>
            <a:r>
              <a:rPr lang="en-GB" altLang="pt-BR" sz="4000" b="1" dirty="0" err="1"/>
              <a:t>Apoio</a:t>
            </a:r>
            <a:r>
              <a:rPr lang="en-GB" altLang="pt-BR" sz="4000" b="1" dirty="0"/>
              <a:t>	            </a:t>
            </a:r>
            <a:r>
              <a:rPr lang="en-GB" altLang="pt-BR" sz="4000" b="1" dirty="0" err="1"/>
              <a:t>Nível</a:t>
            </a:r>
            <a:r>
              <a:rPr lang="en-GB" altLang="pt-BR" sz="4000" b="1" dirty="0"/>
              <a:t> </a:t>
            </a:r>
            <a:r>
              <a:rPr lang="en-GB" altLang="pt-BR" sz="4000" b="1" dirty="0" err="1"/>
              <a:t>Intermediário</a:t>
            </a:r>
            <a:r>
              <a:rPr lang="en-GB" altLang="pt-BR" sz="4000" b="1" dirty="0"/>
              <a:t>	</a:t>
            </a:r>
            <a:r>
              <a:rPr lang="en-GB" altLang="pt-BR" sz="4000" b="1" dirty="0" err="1"/>
              <a:t>Nível</a:t>
            </a:r>
            <a:r>
              <a:rPr lang="en-GB" altLang="pt-BR" sz="4000" b="1" dirty="0"/>
              <a:t> Superior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 S	        </a:t>
            </a:r>
            <a:r>
              <a:rPr lang="en-GB" altLang="pt-BR" sz="2800" dirty="0" smtClean="0"/>
              <a:t>III</a:t>
            </a:r>
            <a:r>
              <a:rPr lang="en-GB" altLang="pt-BR" sz="2800" dirty="0"/>
              <a:t>	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586,65	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1.043,06	                              1.735,22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 S                       </a:t>
            </a:r>
            <a:r>
              <a:rPr lang="en-GB" altLang="pt-BR" sz="2800" dirty="0"/>
              <a:t>II	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558,75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999,61	                              1.623,58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 S	         </a:t>
            </a:r>
            <a:r>
              <a:rPr lang="en-GB" altLang="pt-BR" sz="2800" b="1" dirty="0" smtClean="0"/>
              <a:t> </a:t>
            </a:r>
            <a:r>
              <a:rPr lang="en-GB" altLang="pt-BR" sz="2800" dirty="0"/>
              <a:t>I	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548,27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957,84	                              1.517,20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 </a:t>
            </a:r>
            <a:r>
              <a:rPr lang="en-GB" altLang="pt-BR" sz="2800" b="1" dirty="0" smtClean="0"/>
              <a:t>C                    </a:t>
            </a:r>
            <a:r>
              <a:rPr lang="en-GB" altLang="pt-BR" sz="2800" dirty="0"/>
              <a:t>VI	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539,64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917,88	                              1.494,68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 C	         </a:t>
            </a:r>
            <a:r>
              <a:rPr lang="en-GB" altLang="pt-BR" sz="2800" dirty="0" smtClean="0"/>
              <a:t>V</a:t>
            </a:r>
            <a:r>
              <a:rPr lang="en-GB" altLang="pt-BR" sz="2800" dirty="0"/>
              <a:t>	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536,68	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879,65	                              1.451,45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 C	        </a:t>
            </a:r>
            <a:r>
              <a:rPr lang="en-GB" altLang="pt-BR" sz="2800" dirty="0" smtClean="0"/>
              <a:t>IV</a:t>
            </a:r>
            <a:r>
              <a:rPr lang="en-GB" altLang="pt-BR" sz="2800" dirty="0"/>
              <a:t>	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533,72	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843,07	                              1.409,69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 C	        </a:t>
            </a:r>
            <a:r>
              <a:rPr lang="en-GB" altLang="pt-BR" sz="2800" dirty="0" smtClean="0"/>
              <a:t>III</a:t>
            </a:r>
            <a:r>
              <a:rPr lang="en-GB" altLang="pt-BR" sz="2800" dirty="0"/>
              <a:t>	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530,76	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808,04	                              1.369,14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 C	        </a:t>
            </a:r>
            <a:r>
              <a:rPr lang="en-GB" altLang="pt-BR" sz="2800" b="1" dirty="0" smtClean="0"/>
              <a:t> </a:t>
            </a:r>
            <a:r>
              <a:rPr lang="en-GB" altLang="pt-BR" sz="2800" dirty="0" smtClean="0"/>
              <a:t>II</a:t>
            </a:r>
            <a:r>
              <a:rPr lang="en-GB" altLang="pt-BR" sz="2800" dirty="0"/>
              <a:t>	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527,80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774,40	                              1.329,74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 C	         </a:t>
            </a:r>
            <a:r>
              <a:rPr lang="en-GB" altLang="pt-BR" sz="2800" b="1" dirty="0" smtClean="0"/>
              <a:t> </a:t>
            </a:r>
            <a:r>
              <a:rPr lang="en-GB" altLang="pt-BR" sz="2800" dirty="0"/>
              <a:t>I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524,84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742,32	                              1.291,53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</a:t>
            </a:r>
            <a:r>
              <a:rPr lang="en-GB" altLang="pt-BR" sz="2800" b="1" dirty="0" smtClean="0"/>
              <a:t> B</a:t>
            </a:r>
            <a:r>
              <a:rPr lang="en-GB" altLang="pt-BR" sz="2800" b="1" dirty="0"/>
              <a:t>	 </a:t>
            </a:r>
            <a:r>
              <a:rPr lang="en-GB" altLang="pt-BR" sz="2800" b="1" dirty="0" smtClean="0"/>
              <a:t>                    </a:t>
            </a:r>
            <a:r>
              <a:rPr lang="en-GB" altLang="pt-BR" sz="2800" dirty="0"/>
              <a:t>VI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521,88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711,51	                              1.254,39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B	                      </a:t>
            </a:r>
            <a:r>
              <a:rPr lang="en-GB" altLang="pt-BR" sz="2800" dirty="0"/>
              <a:t>V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518,92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682,13	                              1.218,36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B	                     </a:t>
            </a:r>
            <a:r>
              <a:rPr lang="en-GB" altLang="pt-BR" sz="2800" dirty="0"/>
              <a:t>IV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515,96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653,95	                              1.183,38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B	                     </a:t>
            </a:r>
            <a:r>
              <a:rPr lang="en-GB" altLang="pt-BR" sz="2800" dirty="0"/>
              <a:t>III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513,00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626,93	                              1.149,39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B	                      </a:t>
            </a:r>
            <a:r>
              <a:rPr lang="en-GB" altLang="pt-BR" sz="2800" dirty="0"/>
              <a:t>II              </a:t>
            </a:r>
            <a:r>
              <a:rPr lang="en-GB" altLang="pt-BR" sz="2800" dirty="0" smtClean="0"/>
              <a:t>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510,04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601,10	                              1.116,43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B	                       </a:t>
            </a:r>
            <a:r>
              <a:rPr lang="en-GB" altLang="pt-BR" sz="2800" dirty="0"/>
              <a:t>I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507,08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576,37	                              1.084,43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A	                      </a:t>
            </a:r>
            <a:r>
              <a:rPr lang="en-GB" altLang="pt-BR" sz="2800" dirty="0"/>
              <a:t>V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504,12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552,74	                              1.053,40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A	                    </a:t>
            </a:r>
            <a:r>
              <a:rPr lang="en-GB" altLang="pt-BR" sz="2800" dirty="0"/>
              <a:t>IV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501,16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540,74	                              1.023,18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A	                    </a:t>
            </a:r>
            <a:r>
              <a:rPr lang="en-GB" altLang="pt-BR" sz="2800" dirty="0"/>
              <a:t>III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498,20	 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533,72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	                                 857,95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A	                     </a:t>
            </a:r>
            <a:r>
              <a:rPr lang="en-GB" altLang="pt-BR" sz="2800" dirty="0"/>
              <a:t>II	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495,24	                         </a:t>
            </a:r>
            <a:r>
              <a:rPr lang="en-GB" altLang="pt-BR" sz="2800" dirty="0" smtClean="0">
                <a:solidFill>
                  <a:srgbClr val="000066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GB" altLang="pt-BR" sz="2800" dirty="0">
                <a:solidFill>
                  <a:srgbClr val="000066"/>
                </a:solidFill>
                <a:cs typeface="Arial" panose="020B0604020202020204" pitchFamily="34" charset="0"/>
              </a:rPr>
              <a:t>528,34	                                 833,36</a:t>
            </a:r>
          </a:p>
          <a:p>
            <a:pPr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pt-BR" sz="2800" b="1" dirty="0"/>
              <a:t>     A	                      </a:t>
            </a:r>
            <a:r>
              <a:rPr lang="en-GB" altLang="pt-BR" sz="2800" dirty="0"/>
              <a:t>I			</a:t>
            </a:r>
          </a:p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70C0"/>
                </a:solidFill>
              </a:rPr>
              <a:t>Elaboração do PCCTAE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O Processo Negocial;</a:t>
            </a:r>
          </a:p>
          <a:p>
            <a:pPr rtl="0"/>
            <a:r>
              <a:rPr lang="pt-BR" dirty="0" smtClean="0"/>
              <a:t>Clientela: Servidores do PUCRCE + Futuros servidores concursados;</a:t>
            </a:r>
          </a:p>
          <a:p>
            <a:pPr rtl="0"/>
            <a:r>
              <a:rPr lang="pt-BR" dirty="0" smtClean="0"/>
              <a:t>Buscar garantir a maioria dos elementos definidos no PCU;</a:t>
            </a:r>
            <a:endParaRPr lang="pt-BR" dirty="0" smtClean="0"/>
          </a:p>
          <a:p>
            <a:pPr rtl="0"/>
            <a:r>
              <a:rPr lang="pt-BR" dirty="0" smtClean="0"/>
              <a:t>Definição dos Princípios Norteadores (Articulado ao PDI da IFE; </a:t>
            </a:r>
            <a:r>
              <a:rPr lang="pt-BR" dirty="0" err="1" smtClean="0"/>
              <a:t>Setp</a:t>
            </a:r>
            <a:r>
              <a:rPr lang="pt-BR" dirty="0" smtClean="0"/>
              <a:t> Linear; Interpolação da Matriz Salarial; Isonomia entre Ativos, Aposentados e Pensionistas, etc.) </a:t>
            </a:r>
            <a:endParaRPr lang="pt-BR" dirty="0" smtClean="0"/>
          </a:p>
          <a:p>
            <a:pPr rtl="0"/>
            <a:r>
              <a:rPr lang="pt-BR" dirty="0" smtClean="0"/>
              <a:t>Limite Orçamentário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t-BR" dirty="0" smtClean="0"/>
              <a:t>Definição – </a:t>
            </a:r>
            <a:r>
              <a:rPr lang="pt-BR" dirty="0" err="1" smtClean="0"/>
              <a:t>Step</a:t>
            </a:r>
            <a:r>
              <a:rPr lang="pt-BR" dirty="0" smtClean="0"/>
              <a:t> linear;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t-BR" dirty="0" smtClean="0"/>
              <a:t>VBC;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Descrição dos Cargos.</a:t>
            </a:r>
            <a:endParaRPr lang="pt-BR" dirty="0" smtClean="0"/>
          </a:p>
          <a:p>
            <a:pPr lvl="3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70C0"/>
                </a:solidFill>
              </a:rPr>
              <a:t>Implantação do PCCTAE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847108"/>
            <a:ext cx="10972800" cy="347749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Constituição da CNSC;</a:t>
            </a:r>
          </a:p>
          <a:p>
            <a:r>
              <a:rPr lang="pt-BR" sz="3200" dirty="0" smtClean="0"/>
              <a:t>Elaboração das Notas Técnicas;</a:t>
            </a:r>
          </a:p>
          <a:p>
            <a:r>
              <a:rPr lang="pt-BR" sz="3200" dirty="0" smtClean="0"/>
              <a:t>Elaboração dos Editais de composição e, Eleição da Comissão Interna de Supervisão do PCCTAE em cada IFE;</a:t>
            </a:r>
          </a:p>
          <a:p>
            <a:r>
              <a:rPr lang="pt-BR" sz="3200" dirty="0" smtClean="0"/>
              <a:t>Processo de Racionalização inacabado.</a:t>
            </a:r>
          </a:p>
        </p:txBody>
      </p:sp>
    </p:spTree>
    <p:extLst>
      <p:ext uri="{BB962C8B-B14F-4D97-AF65-F5344CB8AC3E}">
        <p14:creationId xmlns:p14="http://schemas.microsoft.com/office/powerpoint/2010/main" val="402991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na sessão de debat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39_TF03460637.potx" id="{9EDB2545-F345-4B2D-9D28-A0E8BECC57B1}" vid="{0FCA38F6-25A2-4296-9267-176A1E2DB94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da sessão de debate empresarial</Template>
  <TotalTime>98</TotalTime>
  <Words>370</Words>
  <Application>Microsoft Office PowerPoint</Application>
  <PresentationFormat>Widescreen</PresentationFormat>
  <Paragraphs>83</Paragraphs>
  <Slides>11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Lucida Sans Unicode</vt:lpstr>
      <vt:lpstr>Palatino Linotype</vt:lpstr>
      <vt:lpstr>Tahoma</vt:lpstr>
      <vt:lpstr>Wingdings</vt:lpstr>
      <vt:lpstr>Wingdings 2</vt:lpstr>
      <vt:lpstr>Apresentação na sessão de debate</vt:lpstr>
      <vt:lpstr>Histórico do PCCTAE</vt:lpstr>
      <vt:lpstr>Roteiro da Apresentação</vt:lpstr>
      <vt:lpstr>Contextualização</vt:lpstr>
      <vt:lpstr>Estrutura do PUCRCE</vt:lpstr>
      <vt:lpstr>Apresentação do PowerPoint</vt:lpstr>
      <vt:lpstr>Estrutura do PUCRCE a partir de 1991</vt:lpstr>
      <vt:lpstr>Estrutura Salarial do PUCRCE </vt:lpstr>
      <vt:lpstr>Elaboração do PCCTAE</vt:lpstr>
      <vt:lpstr>Implantação do PCCTAE</vt:lpstr>
      <vt:lpstr>Enquadramento no PCCTAE</vt:lpstr>
      <vt:lpstr>Considerações complementares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Histórico do PCCTAE</dc:title>
  <dc:creator>Ciléa da Matta</dc:creator>
  <cp:lastModifiedBy>Ciléa da Matta</cp:lastModifiedBy>
  <cp:revision>11</cp:revision>
  <dcterms:created xsi:type="dcterms:W3CDTF">2019-04-10T17:16:51Z</dcterms:created>
  <dcterms:modified xsi:type="dcterms:W3CDTF">2019-04-10T18:54:59Z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