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3" r:id="rId4"/>
    <p:sldMasterId id="2147483686" r:id="rId5"/>
    <p:sldMasterId id="2147483699" r:id="rId6"/>
  </p:sldMasterIdLst>
  <p:notesMasterIdLst>
    <p:notesMasterId r:id="rId34"/>
  </p:notesMasterIdLst>
  <p:sldIdLst>
    <p:sldId id="256" r:id="rId7"/>
    <p:sldId id="257" r:id="rId8"/>
    <p:sldId id="358" r:id="rId9"/>
    <p:sldId id="314" r:id="rId10"/>
    <p:sldId id="367" r:id="rId11"/>
    <p:sldId id="316" r:id="rId12"/>
    <p:sldId id="368" r:id="rId13"/>
    <p:sldId id="328" r:id="rId14"/>
    <p:sldId id="371" r:id="rId15"/>
    <p:sldId id="372" r:id="rId16"/>
    <p:sldId id="352" r:id="rId17"/>
    <p:sldId id="373" r:id="rId18"/>
    <p:sldId id="374" r:id="rId19"/>
    <p:sldId id="375" r:id="rId20"/>
    <p:sldId id="355" r:id="rId21"/>
    <p:sldId id="278" r:id="rId22"/>
    <p:sldId id="298" r:id="rId23"/>
    <p:sldId id="299" r:id="rId24"/>
    <p:sldId id="300" r:id="rId25"/>
    <p:sldId id="335" r:id="rId26"/>
    <p:sldId id="336" r:id="rId27"/>
    <p:sldId id="353" r:id="rId28"/>
    <p:sldId id="379" r:id="rId29"/>
    <p:sldId id="337" r:id="rId30"/>
    <p:sldId id="339" r:id="rId31"/>
    <p:sldId id="354" r:id="rId32"/>
    <p:sldId id="351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  <p15:guide id="6" orient="horz" pos="3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40" y="-356"/>
      </p:cViewPr>
      <p:guideLst>
        <p:guide orient="horz" pos="527"/>
        <p:guide orient="horz" pos="3566"/>
        <p:guide orient="horz" pos="572"/>
        <p:guide pos="158"/>
        <p:guide pos="5602"/>
        <p:guide orient="horz" pos="3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8E8A-8E22-4EC7-A85C-528317502319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C1F3-253D-491B-80DE-F9FA95B1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38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0589-603D-40BD-9C4A-4EE4FFE66FD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5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82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8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403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481887" cy="315880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defRPr lang="de-DE" sz="38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980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15711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81610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481887" cy="315880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defRPr lang="de-DE" sz="38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97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65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41335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8338" y="656907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BB6DC4-73A4-41F1-A18E-5426AE686FAF}" type="slidenum">
              <a:rPr lang="de-DE" sz="8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08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08850" y="62452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86DB6-BA73-4F51-93F5-5EEA14ACDDE0}" type="slidenum">
              <a:rPr lang="de-DE" altLang="de-DE" sz="8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 alt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3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168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6047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6443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780326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78472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481887" cy="315880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defRPr lang="de-DE" sz="38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345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96170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6227" y="10617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58608" y="1113986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4D4D4D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4D4D4D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4D4D4D"/>
                </a:solidFill>
                <a:latin typeface="+mn-lt"/>
              </a:defRPr>
            </a:lvl3pPr>
            <a:lvl4pPr>
              <a:defRPr sz="1600">
                <a:solidFill>
                  <a:srgbClr val="4D4D4D"/>
                </a:solidFill>
                <a:latin typeface="+mn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192797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72492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5156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439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73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08850" y="62452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86DB6-BA73-4F51-93F5-5EEA14ACDDE0}" type="slidenum">
              <a:rPr lang="de-DE" altLang="de-DE" sz="8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 alt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23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32205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86245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48912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395831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481887" cy="315880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defRPr lang="de-DE" sz="38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75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5906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6227" y="10617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58608" y="1113986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4D4D4D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4D4D4D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4D4D4D"/>
                </a:solidFill>
                <a:latin typeface="+mn-lt"/>
              </a:defRPr>
            </a:lvl3pPr>
            <a:lvl4pPr>
              <a:defRPr sz="1600">
                <a:solidFill>
                  <a:srgbClr val="4D4D4D"/>
                </a:solidFill>
                <a:latin typeface="+mn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4326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0625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6422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953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8465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8338" y="656907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BB6DC4-73A4-41F1-A18E-5426AE686FAF}" type="slidenum">
              <a:rPr lang="de-DE" sz="8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355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22831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5123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603864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561" y="3287719"/>
            <a:ext cx="7481887" cy="8740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de-DE" sz="29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4"/>
          </p:nvPr>
        </p:nvSpPr>
        <p:spPr>
          <a:xfrm>
            <a:off x="251520" y="2996952"/>
            <a:ext cx="1295946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>
                <a:solidFill>
                  <a:srgbClr val="001CAC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1110448" y="4437980"/>
            <a:ext cx="6264275" cy="1511300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baseline="0">
                <a:solidFill>
                  <a:srgbClr val="808080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74973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481887" cy="3158804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defRPr lang="de-DE" sz="3800" b="0" kern="3000" cap="all" spc="0" baseline="0" dirty="0">
                <a:solidFill>
                  <a:srgbClr val="001CAC"/>
                </a:solidFill>
                <a:effectLst/>
                <a:latin typeface="+mj-lt"/>
                <a:cs typeface="Agfa Rotis Sans Serif"/>
              </a:defRPr>
            </a:lvl1pPr>
          </a:lstStyle>
          <a:p>
            <a:r>
              <a:rPr lang="de-D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104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22119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6227" y="10617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358608" y="1113986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4D4D4D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4D4D4D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4D4D4D"/>
                </a:solidFill>
                <a:latin typeface="+mn-lt"/>
              </a:defRPr>
            </a:lvl3pPr>
            <a:lvl4pPr>
              <a:defRPr sz="1600">
                <a:solidFill>
                  <a:srgbClr val="4D4D4D"/>
                </a:solidFill>
                <a:latin typeface="+mn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91357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03725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017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-1073150" y="681038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64" y="112515"/>
            <a:ext cx="7121276" cy="742303"/>
          </a:xfrm>
          <a:prstGeom prst="rect">
            <a:avLst/>
          </a:prstGeom>
        </p:spPr>
        <p:txBody>
          <a:bodyPr/>
          <a:lstStyle>
            <a:lvl1pPr>
              <a:defRPr lang="de-DE" sz="1900" b="1" kern="900" cap="all" spc="80" baseline="0" dirty="0">
                <a:solidFill>
                  <a:schemeClr val="bg1"/>
                </a:solidFill>
                <a:latin typeface="+mj-lt"/>
                <a:cs typeface="Agfa Rotis Sans Serif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5884" y="-10899"/>
            <a:ext cx="1319772" cy="92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spc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126749" y="1295503"/>
            <a:ext cx="8872396" cy="3320688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300"/>
              </a:spcBef>
              <a:buFont typeface="Wingdings" pitchFamily="2" charset="2"/>
              <a:buChar char="§"/>
              <a:defRPr sz="2200" baseline="0">
                <a:solidFill>
                  <a:srgbClr val="808080"/>
                </a:solidFill>
                <a:latin typeface="+mn-lt"/>
              </a:defRPr>
            </a:lvl1pPr>
            <a:lvl2pPr marL="800100" indent="-342900">
              <a:buFont typeface="Symbol" pitchFamily="18" charset="2"/>
              <a:buChar char="-"/>
              <a:defRPr baseline="0">
                <a:solidFill>
                  <a:srgbClr val="808080"/>
                </a:solidFill>
                <a:latin typeface="+mn-lt"/>
              </a:defRPr>
            </a:lvl2pPr>
            <a:lvl3pPr marL="1257300" indent="-342900">
              <a:buFont typeface="Arial" pitchFamily="34" charset="0"/>
              <a:buChar char="•"/>
              <a:defRPr>
                <a:solidFill>
                  <a:srgbClr val="808080"/>
                </a:solidFill>
                <a:latin typeface="+mn-lt"/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888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71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3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86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7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1341-3CD9-4B88-877E-48C972FAC6BE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935D-53D9-47C3-80B4-18363AD7B8E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0"/>
          <p:cNvSpPr>
            <a:spLocks noChangeShapeType="1"/>
          </p:cNvSpPr>
          <p:nvPr/>
        </p:nvSpPr>
        <p:spPr bwMode="auto">
          <a:xfrm>
            <a:off x="0" y="644525"/>
            <a:ext cx="917892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68350" y="2924175"/>
            <a:ext cx="2592388" cy="936625"/>
          </a:xfrm>
          <a:prstGeom prst="rect">
            <a:avLst/>
          </a:prstGeom>
        </p:spPr>
        <p:txBody>
          <a:bodyPr/>
          <a:lstStyle>
            <a:lvl1pPr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0000"/>
              </a:buClr>
              <a:buFont typeface="Wingdings" pitchFamily="2" charset="2"/>
              <a:buNone/>
              <a:defRPr/>
            </a:pPr>
            <a:endParaRPr lang="de-DE" sz="6800" b="0">
              <a:solidFill>
                <a:srgbClr val="0000CA"/>
              </a:solidFill>
              <a:latin typeface="Agfa Rotis Sans Serif Ex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4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200" b="1" kern="900" spc="80" dirty="0">
          <a:solidFill>
            <a:srgbClr val="00168E"/>
          </a:solidFill>
          <a:latin typeface="RotisSansSerif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Wingdings" pitchFamily="2" charset="2"/>
        <a:buChar char="§"/>
        <a:defRPr sz="2000">
          <a:solidFill>
            <a:srgbClr val="4F4F4F"/>
          </a:solidFill>
          <a:latin typeface="RotisSansSerif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pitchFamily="34" charset="0"/>
        <a:buChar char="•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90"/>
          <p:cNvSpPr>
            <a:spLocks noChangeShapeType="1"/>
          </p:cNvSpPr>
          <p:nvPr/>
        </p:nvSpPr>
        <p:spPr bwMode="auto">
          <a:xfrm>
            <a:off x="0" y="644525"/>
            <a:ext cx="917892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 Box 91"/>
          <p:cNvSpPr txBox="1">
            <a:spLocks noChangeArrowheads="1"/>
          </p:cNvSpPr>
          <p:nvPr/>
        </p:nvSpPr>
        <p:spPr bwMode="auto">
          <a:xfrm>
            <a:off x="347718" y="6597352"/>
            <a:ext cx="8748464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800" spc="70" dirty="0">
                <a:solidFill>
                  <a:srgbClr val="FFFFFF">
                    <a:lumMod val="50000"/>
                  </a:srgbClr>
                </a:solidFill>
                <a:latin typeface="Abadi MT Condensed Light"/>
                <a:ea typeface="Arial" charset="0"/>
                <a:cs typeface="Abadi MT Condensed Light"/>
                <a:sym typeface="Agfa Rotis Sans Serif" charset="0"/>
              </a:rPr>
              <a:t>©</a:t>
            </a:r>
            <a:r>
              <a:rPr lang="de-DE" sz="90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 2015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SCHOOL OF INTERNATIONAL BUSINESS AND ENTREPRENEURSHIP    I    WWW.SIBE-EDU.COM    I    PROF MBA. PETER M. DOSTLER 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ea typeface="RotisSansSerif" charset="0"/>
                <a:cs typeface="Abadi MT Condensed Extra Bold"/>
                <a:sym typeface="Agfa Rotis Sans Serif" charset="0"/>
              </a:rPr>
              <a:t>   I     </a:t>
            </a:r>
            <a:fld id="{6156DE81-462B-4C75-B1F5-08B44686BDAC}" type="slidenum">
              <a:rPr lang="de-DE" sz="900" b="0" spc="60" smtClean="0">
                <a:solidFill>
                  <a:srgbClr val="FFFFFF">
                    <a:lumMod val="50000"/>
                  </a:srgbClr>
                </a:solidFill>
                <a:latin typeface="Agfa Rotis Sans Serif Ex Bol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 sz="900" b="0" spc="60" dirty="0">
              <a:solidFill>
                <a:srgbClr val="FFFFFF">
                  <a:lumMod val="50000"/>
                </a:srgbClr>
              </a:solidFill>
              <a:latin typeface="Agfa Rotis Sans Serif Ex Bold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50" b="0" kern="800" spc="70" dirty="0">
                <a:solidFill>
                  <a:srgbClr val="FFFFFF"/>
                </a:solidFill>
                <a:effectLst>
                  <a:glow rad="88900">
                    <a:srgbClr val="000000">
                      <a:alpha val="22000"/>
                    </a:srgbClr>
                  </a:glow>
                </a:effectLst>
                <a:ea typeface="RotisSansSerif" charset="0"/>
                <a:cs typeface="Abadi MT Condensed Extra Bold"/>
                <a:sym typeface="Agfa Rotis Sans Serif" charset="0"/>
              </a:rPr>
              <a:t> </a:t>
            </a:r>
            <a:endParaRPr lang="de-DE" sz="850" b="0" kern="800" spc="70" dirty="0">
              <a:solidFill>
                <a:srgbClr val="FFFFFF"/>
              </a:solidFill>
              <a:effectLst>
                <a:glow rad="88900">
                  <a:srgbClr val="000000">
                    <a:alpha val="22000"/>
                  </a:srgbClr>
                </a:glow>
              </a:effectLst>
              <a:latin typeface="Agfa Rotis Sans Serif Ex Bold"/>
              <a:ea typeface="RotisSansSerif" charset="0"/>
              <a:cs typeface="Abadi MT Condensed Extra Bold"/>
              <a:sym typeface="Agfa Rotis Sans Serif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" y="92075"/>
            <a:ext cx="8928100" cy="673100"/>
          </a:xfrm>
          <a:prstGeom prst="rect">
            <a:avLst/>
          </a:prstGeom>
          <a:solidFill>
            <a:srgbClr val="001C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8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200" b="1" kern="900" spc="80" dirty="0">
          <a:solidFill>
            <a:srgbClr val="00168E"/>
          </a:solidFill>
          <a:latin typeface="RotisSansSerif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Wingdings" pitchFamily="2" charset="2"/>
        <a:buChar char="§"/>
        <a:defRPr sz="2000">
          <a:solidFill>
            <a:srgbClr val="4F4F4F"/>
          </a:solidFill>
          <a:latin typeface="RotisSansSerif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pitchFamily="34" charset="0"/>
        <a:buChar char="•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90"/>
          <p:cNvSpPr>
            <a:spLocks noChangeShapeType="1"/>
          </p:cNvSpPr>
          <p:nvPr/>
        </p:nvSpPr>
        <p:spPr bwMode="auto">
          <a:xfrm>
            <a:off x="0" y="644525"/>
            <a:ext cx="917892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 Box 91"/>
          <p:cNvSpPr txBox="1">
            <a:spLocks noChangeArrowheads="1"/>
          </p:cNvSpPr>
          <p:nvPr/>
        </p:nvSpPr>
        <p:spPr bwMode="auto">
          <a:xfrm>
            <a:off x="347718" y="6597352"/>
            <a:ext cx="8748464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800" spc="70" dirty="0">
                <a:solidFill>
                  <a:srgbClr val="FFFFFF">
                    <a:lumMod val="50000"/>
                  </a:srgbClr>
                </a:solidFill>
                <a:latin typeface="Abadi MT Condensed Light"/>
                <a:ea typeface="Arial" charset="0"/>
                <a:cs typeface="Abadi MT Condensed Light"/>
                <a:sym typeface="Agfa Rotis Sans Serif" charset="0"/>
              </a:rPr>
              <a:t>©</a:t>
            </a:r>
            <a:r>
              <a:rPr lang="de-DE" sz="90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 2015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SCHOOL OF INTERNATIONAL BUSINESS AND ENTREPRENEURSHIP    I    WWW.SIBE-EDU.COM    I    Prof. Dr. Werner G. Faix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ea typeface="RotisSansSerif" charset="0"/>
                <a:cs typeface="Abadi MT Condensed Extra Bold"/>
                <a:sym typeface="Agfa Rotis Sans Serif" charset="0"/>
              </a:rPr>
              <a:t>   I     </a:t>
            </a:r>
            <a:fld id="{6156DE81-462B-4C75-B1F5-08B44686BDAC}" type="slidenum">
              <a:rPr lang="de-DE" sz="900" b="0" spc="60" smtClean="0">
                <a:solidFill>
                  <a:srgbClr val="FFFFFF">
                    <a:lumMod val="50000"/>
                  </a:srgbClr>
                </a:solidFill>
                <a:latin typeface="Agfa Rotis Sans Serif Ex Bol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 sz="900" b="0" spc="60" dirty="0">
              <a:solidFill>
                <a:srgbClr val="FFFFFF">
                  <a:lumMod val="50000"/>
                </a:srgbClr>
              </a:solidFill>
              <a:latin typeface="Agfa Rotis Sans Serif Ex Bold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50" b="0" kern="800" spc="70" dirty="0">
                <a:solidFill>
                  <a:srgbClr val="FFFFFF"/>
                </a:solidFill>
                <a:effectLst>
                  <a:glow rad="88900">
                    <a:srgbClr val="000000">
                      <a:alpha val="22000"/>
                    </a:srgbClr>
                  </a:glow>
                </a:effectLst>
                <a:ea typeface="RotisSansSerif" charset="0"/>
                <a:cs typeface="Abadi MT Condensed Extra Bold"/>
                <a:sym typeface="Agfa Rotis Sans Serif" charset="0"/>
              </a:rPr>
              <a:t> </a:t>
            </a:r>
            <a:endParaRPr lang="de-DE" sz="850" b="0" kern="800" spc="70" dirty="0">
              <a:solidFill>
                <a:srgbClr val="FFFFFF"/>
              </a:solidFill>
              <a:effectLst>
                <a:glow rad="88900">
                  <a:srgbClr val="000000">
                    <a:alpha val="22000"/>
                  </a:srgbClr>
                </a:glow>
              </a:effectLst>
              <a:latin typeface="Agfa Rotis Sans Serif Ex Bold"/>
              <a:ea typeface="RotisSansSerif" charset="0"/>
              <a:cs typeface="Abadi MT Condensed Extra Bold"/>
              <a:sym typeface="Agfa Rotis Sans Serif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" y="92075"/>
            <a:ext cx="8928100" cy="673100"/>
          </a:xfrm>
          <a:prstGeom prst="rect">
            <a:avLst/>
          </a:prstGeom>
          <a:solidFill>
            <a:srgbClr val="001C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2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200" b="1" kern="900" spc="80" dirty="0">
          <a:solidFill>
            <a:srgbClr val="00168E"/>
          </a:solidFill>
          <a:latin typeface="RotisSansSerif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Wingdings" pitchFamily="2" charset="2"/>
        <a:buChar char="§"/>
        <a:defRPr sz="2000">
          <a:solidFill>
            <a:srgbClr val="4F4F4F"/>
          </a:solidFill>
          <a:latin typeface="RotisSansSerif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pitchFamily="34" charset="0"/>
        <a:buChar char="•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90"/>
          <p:cNvSpPr>
            <a:spLocks noChangeShapeType="1"/>
          </p:cNvSpPr>
          <p:nvPr/>
        </p:nvSpPr>
        <p:spPr bwMode="auto">
          <a:xfrm>
            <a:off x="0" y="644525"/>
            <a:ext cx="917892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 Box 91"/>
          <p:cNvSpPr txBox="1">
            <a:spLocks noChangeArrowheads="1"/>
          </p:cNvSpPr>
          <p:nvPr/>
        </p:nvSpPr>
        <p:spPr bwMode="auto">
          <a:xfrm>
            <a:off x="347718" y="6597352"/>
            <a:ext cx="8748464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800" spc="70" dirty="0">
                <a:solidFill>
                  <a:srgbClr val="FFFFFF">
                    <a:lumMod val="50000"/>
                  </a:srgbClr>
                </a:solidFill>
                <a:latin typeface="Abadi MT Condensed Light"/>
                <a:ea typeface="Arial" charset="0"/>
                <a:cs typeface="Abadi MT Condensed Light"/>
                <a:sym typeface="Agfa Rotis Sans Serif" charset="0"/>
              </a:rPr>
              <a:t>©</a:t>
            </a:r>
            <a:r>
              <a:rPr lang="de-DE" sz="90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 2015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SCHOOL OF INTERNATIONAL BUSINESS AND ENTREPRENEURSHIP    I    WWW.SIBE-EDU.COM    I    Prof. Dr. Werner G. Faix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ea typeface="RotisSansSerif" charset="0"/>
                <a:cs typeface="Abadi MT Condensed Extra Bold"/>
                <a:sym typeface="Agfa Rotis Sans Serif" charset="0"/>
              </a:rPr>
              <a:t>   I     </a:t>
            </a:r>
            <a:fld id="{6156DE81-462B-4C75-B1F5-08B44686BDAC}" type="slidenum">
              <a:rPr lang="de-DE" sz="900" b="0" spc="60" smtClean="0">
                <a:solidFill>
                  <a:srgbClr val="FFFFFF">
                    <a:lumMod val="50000"/>
                  </a:srgbClr>
                </a:solidFill>
                <a:latin typeface="Agfa Rotis Sans Serif Ex Bol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 sz="900" b="0" spc="60" dirty="0">
              <a:solidFill>
                <a:srgbClr val="FFFFFF">
                  <a:lumMod val="50000"/>
                </a:srgbClr>
              </a:solidFill>
              <a:latin typeface="Agfa Rotis Sans Serif Ex Bold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50" b="0" kern="800" spc="70" dirty="0">
                <a:solidFill>
                  <a:srgbClr val="FFFFFF"/>
                </a:solidFill>
                <a:effectLst>
                  <a:glow rad="88900">
                    <a:srgbClr val="000000">
                      <a:alpha val="22000"/>
                    </a:srgbClr>
                  </a:glow>
                </a:effectLst>
                <a:ea typeface="RotisSansSerif" charset="0"/>
                <a:cs typeface="Abadi MT Condensed Extra Bold"/>
                <a:sym typeface="Agfa Rotis Sans Serif" charset="0"/>
              </a:rPr>
              <a:t> </a:t>
            </a:r>
            <a:endParaRPr lang="de-DE" sz="850" b="0" kern="800" spc="70" dirty="0">
              <a:solidFill>
                <a:srgbClr val="FFFFFF"/>
              </a:solidFill>
              <a:effectLst>
                <a:glow rad="88900">
                  <a:srgbClr val="000000">
                    <a:alpha val="22000"/>
                  </a:srgbClr>
                </a:glow>
              </a:effectLst>
              <a:latin typeface="Agfa Rotis Sans Serif Ex Bold"/>
              <a:ea typeface="RotisSansSerif" charset="0"/>
              <a:cs typeface="Abadi MT Condensed Extra Bold"/>
              <a:sym typeface="Agfa Rotis Sans Serif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" y="92075"/>
            <a:ext cx="8928100" cy="673100"/>
          </a:xfrm>
          <a:prstGeom prst="rect">
            <a:avLst/>
          </a:prstGeom>
          <a:solidFill>
            <a:srgbClr val="001C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32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200" b="1" kern="900" spc="80" dirty="0">
          <a:solidFill>
            <a:srgbClr val="00168E"/>
          </a:solidFill>
          <a:latin typeface="RotisSansSerif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Wingdings" pitchFamily="2" charset="2"/>
        <a:buChar char="§"/>
        <a:defRPr sz="2000">
          <a:solidFill>
            <a:srgbClr val="4F4F4F"/>
          </a:solidFill>
          <a:latin typeface="RotisSansSerif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pitchFamily="34" charset="0"/>
        <a:buChar char="•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90"/>
          <p:cNvSpPr>
            <a:spLocks noChangeShapeType="1"/>
          </p:cNvSpPr>
          <p:nvPr/>
        </p:nvSpPr>
        <p:spPr bwMode="auto">
          <a:xfrm>
            <a:off x="0" y="644525"/>
            <a:ext cx="917892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 Box 91"/>
          <p:cNvSpPr txBox="1">
            <a:spLocks noChangeArrowheads="1"/>
          </p:cNvSpPr>
          <p:nvPr/>
        </p:nvSpPr>
        <p:spPr bwMode="auto">
          <a:xfrm>
            <a:off x="347718" y="6597352"/>
            <a:ext cx="8748464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800" spc="70" dirty="0">
                <a:solidFill>
                  <a:srgbClr val="FFFFFF">
                    <a:lumMod val="50000"/>
                  </a:srgbClr>
                </a:solidFill>
                <a:latin typeface="Abadi MT Condensed Light"/>
                <a:ea typeface="Arial" charset="0"/>
                <a:cs typeface="Abadi MT Condensed Light"/>
                <a:sym typeface="Agfa Rotis Sans Serif" charset="0"/>
              </a:rPr>
              <a:t>©</a:t>
            </a:r>
            <a:r>
              <a:rPr lang="de-DE" sz="90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 2015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latin typeface="Agfa Rotis Sans Serif Ex Bold"/>
                <a:ea typeface="RotisSansSerif" charset="0"/>
                <a:cs typeface="Abadi MT Condensed Extra Bold"/>
                <a:sym typeface="Agfa Rotis Sans Serif" charset="0"/>
              </a:rPr>
              <a:t>SCHOOL OF INTERNATIONAL BUSINESS AND ENTREPRENEURSHIP    I    WWW.SIBE-EDU.COM    I    Prof. Dr. Werner G. Faix  </a:t>
            </a:r>
            <a:r>
              <a:rPr lang="de-DE" sz="850" b="0" kern="800" spc="70" dirty="0">
                <a:solidFill>
                  <a:srgbClr val="FFFFFF">
                    <a:lumMod val="50000"/>
                  </a:srgbClr>
                </a:solidFill>
                <a:ea typeface="RotisSansSerif" charset="0"/>
                <a:cs typeface="Abadi MT Condensed Extra Bold"/>
                <a:sym typeface="Agfa Rotis Sans Serif" charset="0"/>
              </a:rPr>
              <a:t>   I     </a:t>
            </a:r>
            <a:fld id="{6156DE81-462B-4C75-B1F5-08B44686BDAC}" type="slidenum">
              <a:rPr lang="de-DE" sz="900" b="0" spc="60" smtClean="0">
                <a:solidFill>
                  <a:srgbClr val="FFFFFF">
                    <a:lumMod val="50000"/>
                  </a:srgbClr>
                </a:solidFill>
                <a:latin typeface="Agfa Rotis Sans Serif Ex Bol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de-DE" sz="900" b="0" spc="60" dirty="0">
              <a:solidFill>
                <a:srgbClr val="FFFFFF">
                  <a:lumMod val="50000"/>
                </a:srgbClr>
              </a:solidFill>
              <a:latin typeface="Agfa Rotis Sans Serif Ex Bold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50" b="0" kern="800" spc="70" dirty="0">
                <a:solidFill>
                  <a:srgbClr val="FFFFFF"/>
                </a:solidFill>
                <a:effectLst>
                  <a:glow rad="88900">
                    <a:srgbClr val="000000">
                      <a:alpha val="22000"/>
                    </a:srgbClr>
                  </a:glow>
                </a:effectLst>
                <a:ea typeface="RotisSansSerif" charset="0"/>
                <a:cs typeface="Abadi MT Condensed Extra Bold"/>
                <a:sym typeface="Agfa Rotis Sans Serif" charset="0"/>
              </a:rPr>
              <a:t> </a:t>
            </a:r>
            <a:endParaRPr lang="de-DE" sz="850" b="0" kern="800" spc="70" dirty="0">
              <a:solidFill>
                <a:srgbClr val="FFFFFF"/>
              </a:solidFill>
              <a:effectLst>
                <a:glow rad="88900">
                  <a:srgbClr val="000000">
                    <a:alpha val="22000"/>
                  </a:srgbClr>
                </a:glow>
              </a:effectLst>
              <a:latin typeface="Agfa Rotis Sans Serif Ex Bold"/>
              <a:ea typeface="RotisSansSerif" charset="0"/>
              <a:cs typeface="Abadi MT Condensed Extra Bold"/>
              <a:sym typeface="Agfa Rotis Sans Serif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50" y="92075"/>
            <a:ext cx="8928100" cy="673100"/>
          </a:xfrm>
          <a:prstGeom prst="rect">
            <a:avLst/>
          </a:prstGeom>
          <a:solidFill>
            <a:srgbClr val="001C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30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200" b="1" kern="900" spc="80" dirty="0">
          <a:solidFill>
            <a:srgbClr val="00168E"/>
          </a:solidFill>
          <a:latin typeface="RotisSansSerif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168E"/>
          </a:solidFill>
          <a:latin typeface="RotisSansSerif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377C"/>
          </a:solidFill>
          <a:latin typeface="Agfa Rotis Sans Serif Ex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Wingdings" pitchFamily="2" charset="2"/>
        <a:buChar char="§"/>
        <a:defRPr sz="2000">
          <a:solidFill>
            <a:srgbClr val="4F4F4F"/>
          </a:solidFill>
          <a:latin typeface="RotisSansSerif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0000"/>
        </a:buClr>
        <a:buFont typeface="Arial" pitchFamily="34" charset="0"/>
        <a:buChar char="•"/>
        <a:defRPr sz="20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RotisSansSerif"/>
          <a:ea typeface="ＭＳ Ｐゴシック" pitchFamily="-65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mages.tomshardware.com/2005/07/19/how_we_test_laptop_and_notebook_computers_for_home_and_office/acer-2304lci-notebook.jpg&amp;imgrefurl=http://www.mobilityguru.com/2005/07/19/how_we_test_laptop_and_notebook_computers_for_home_and_office/page15.html&amp;h=256&amp;w=310&amp;sz=81&amp;tbnid=0JDkwIcl9mBGFM:&amp;tbnh=92&amp;tbnw=112&amp;hl=en&amp;start=10&amp;prev=/images?q%3Dlaptop%2Bcomputer%26svnum%3D10%26hl%3Den%26lr%3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hyperlink" Target="http://images.google.com/imgres?imgurl=http://www.translexis.demon.co.uk/images/Stick%20Figure%206.gif&amp;imgrefurl=http://www.translexis.demon.co.uk/&amp;h=367&amp;w=331&amp;sz=4&amp;tbnid=0BxYB-WAH20J:&amp;tbnh=118&amp;tbnw=106&amp;start=1&amp;prev=/images?q%3Dstick%2Bfigure%26hl%3Den%26lr%3D%26sa%3DG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aminho" TargetMode="External"/><Relationship Id="rId7" Type="http://schemas.openxmlformats.org/officeDocument/2006/relationships/image" Target="../media/image39.jpg"/><Relationship Id="rId2" Type="http://schemas.openxmlformats.org/officeDocument/2006/relationships/hyperlink" Target="http://pt.wikipedia.org/wiki/Realidad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t.wikipedia.org/wiki/Processo" TargetMode="External"/><Relationship Id="rId5" Type="http://schemas.openxmlformats.org/officeDocument/2006/relationships/hyperlink" Target="http://pt.wikipedia.org/wiki/Tr%C3%A2mite" TargetMode="External"/><Relationship Id="rId4" Type="http://schemas.openxmlformats.org/officeDocument/2006/relationships/hyperlink" Target="http://pt.wikipedia.org/wiki/Referencia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005064"/>
            <a:ext cx="4572000" cy="165735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pt-BR" alt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pt-BR" sz="2000" dirty="0">
              <a:solidFill>
                <a:srgbClr val="FFFFFF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" y="4005064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000" b="1" dirty="0">
                <a:solidFill>
                  <a:srgbClr val="000000"/>
                </a:solidFill>
                <a:latin typeface="Calibri" pitchFamily="34" charset="0"/>
              </a:rPr>
              <a:t>PLANEJAMENTO ESTRATÉGICO DO IFRJ: COMPROMISSO COM O FUTURO</a:t>
            </a:r>
          </a:p>
          <a:p>
            <a:endParaRPr lang="pt-BR" alt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pt-BR" altLang="en-US" sz="2000" b="1" u="sng" dirty="0">
                <a:solidFill>
                  <a:srgbClr val="000000"/>
                </a:solidFill>
                <a:latin typeface="Calibri" pitchFamily="34" charset="0"/>
              </a:rPr>
              <a:t>Instituto Federal do Rio de Janeiro (IFRJ)</a:t>
            </a:r>
          </a:p>
          <a:p>
            <a:r>
              <a:rPr lang="pt-BR" altLang="en-US" sz="2000" b="1" dirty="0">
                <a:solidFill>
                  <a:srgbClr val="000000"/>
                </a:solidFill>
                <a:latin typeface="Calibri" pitchFamily="34" charset="0"/>
              </a:rPr>
              <a:t>STEINBEIS-SIBE do Brasil</a:t>
            </a:r>
          </a:p>
        </p:txBody>
      </p:sp>
    </p:spTree>
    <p:extLst>
      <p:ext uri="{BB962C8B-B14F-4D97-AF65-F5344CB8AC3E}">
        <p14:creationId xmlns:p14="http://schemas.microsoft.com/office/powerpoint/2010/main" val="137584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82" y="6011350"/>
            <a:ext cx="3196493" cy="56877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11868" y="1204188"/>
            <a:ext cx="916864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9" y="1344194"/>
            <a:ext cx="4457570" cy="390469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992" y="1361583"/>
            <a:ext cx="4713988" cy="3906554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11868" y="5366394"/>
            <a:ext cx="916864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GDconsult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/ STEINBEIS-SIBE do Brasil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1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766780" y="1832198"/>
            <a:ext cx="5538788" cy="2932113"/>
          </a:xfrm>
          <a:custGeom>
            <a:avLst/>
            <a:gdLst>
              <a:gd name="T0" fmla="*/ 0 w 3221"/>
              <a:gd name="T1" fmla="*/ 2147483647 h 1847"/>
              <a:gd name="T2" fmla="*/ 2147483647 w 3221"/>
              <a:gd name="T3" fmla="*/ 2147483647 h 1847"/>
              <a:gd name="T4" fmla="*/ 2147483647 w 3221"/>
              <a:gd name="T5" fmla="*/ 2147483647 h 1847"/>
              <a:gd name="T6" fmla="*/ 2147483647 w 3221"/>
              <a:gd name="T7" fmla="*/ 2147483647 h 1847"/>
              <a:gd name="T8" fmla="*/ 2147483647 w 3221"/>
              <a:gd name="T9" fmla="*/ 2147483647 h 1847"/>
              <a:gd name="T10" fmla="*/ 2147483647 w 3221"/>
              <a:gd name="T11" fmla="*/ 2147483647 h 1847"/>
              <a:gd name="T12" fmla="*/ 2147483647 w 3221"/>
              <a:gd name="T13" fmla="*/ 2147483647 h 1847"/>
              <a:gd name="T14" fmla="*/ 2147483647 w 3221"/>
              <a:gd name="T15" fmla="*/ 2147483647 h 1847"/>
              <a:gd name="T16" fmla="*/ 2147483647 w 3221"/>
              <a:gd name="T17" fmla="*/ 2147483647 h 18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21" h="1847">
                <a:moveTo>
                  <a:pt x="0" y="1823"/>
                </a:moveTo>
                <a:cubicBezTo>
                  <a:pt x="88" y="1815"/>
                  <a:pt x="401" y="1847"/>
                  <a:pt x="528" y="1775"/>
                </a:cubicBezTo>
                <a:cubicBezTo>
                  <a:pt x="655" y="1703"/>
                  <a:pt x="737" y="1595"/>
                  <a:pt x="762" y="1391"/>
                </a:cubicBezTo>
                <a:cubicBezTo>
                  <a:pt x="787" y="1187"/>
                  <a:pt x="566" y="645"/>
                  <a:pt x="681" y="553"/>
                </a:cubicBezTo>
                <a:cubicBezTo>
                  <a:pt x="796" y="461"/>
                  <a:pt x="1265" y="855"/>
                  <a:pt x="1454" y="840"/>
                </a:cubicBezTo>
                <a:cubicBezTo>
                  <a:pt x="1643" y="825"/>
                  <a:pt x="1558" y="457"/>
                  <a:pt x="1815" y="462"/>
                </a:cubicBezTo>
                <a:cubicBezTo>
                  <a:pt x="2072" y="467"/>
                  <a:pt x="2798" y="923"/>
                  <a:pt x="2994" y="870"/>
                </a:cubicBezTo>
                <a:cubicBezTo>
                  <a:pt x="3190" y="817"/>
                  <a:pt x="2956" y="288"/>
                  <a:pt x="2994" y="144"/>
                </a:cubicBezTo>
                <a:cubicBezTo>
                  <a:pt x="3032" y="0"/>
                  <a:pt x="3126" y="4"/>
                  <a:pt x="3221" y="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766780" y="1844898"/>
            <a:ext cx="5461000" cy="2881313"/>
            <a:chOff x="1292" y="1706"/>
            <a:chExt cx="3176" cy="181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1292" y="1706"/>
              <a:ext cx="3176" cy="1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rot="3667169">
              <a:off x="2870" y="2520"/>
              <a:ext cx="137" cy="11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35093" y="4005486"/>
            <a:ext cx="625475" cy="576262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2336104">
            <a:off x="3246330" y="3284761"/>
            <a:ext cx="1093788" cy="720725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4884630" y="2781523"/>
            <a:ext cx="471488" cy="4318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6627501">
            <a:off x="6072874" y="2113979"/>
            <a:ext cx="431800" cy="471488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795230" y="4581748"/>
            <a:ext cx="1152525" cy="1039813"/>
            <a:chOff x="727" y="3430"/>
            <a:chExt cx="671" cy="655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839" y="3430"/>
              <a:ext cx="499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930" y="3521"/>
              <a:ext cx="317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499 w 21600"/>
                <a:gd name="T13" fmla="*/ 9812 h 21600"/>
                <a:gd name="T14" fmla="*/ 20101 w 21600"/>
                <a:gd name="T15" fmla="*/ 117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7563" y="4838"/>
                  </a:lnTo>
                  <a:lnTo>
                    <a:pt x="9812" y="4838"/>
                  </a:lnTo>
                  <a:lnTo>
                    <a:pt x="9812" y="9812"/>
                  </a:lnTo>
                  <a:lnTo>
                    <a:pt x="4838" y="9812"/>
                  </a:lnTo>
                  <a:lnTo>
                    <a:pt x="4838" y="7563"/>
                  </a:lnTo>
                  <a:lnTo>
                    <a:pt x="0" y="10800"/>
                  </a:lnTo>
                  <a:lnTo>
                    <a:pt x="4838" y="14037"/>
                  </a:lnTo>
                  <a:lnTo>
                    <a:pt x="4838" y="11788"/>
                  </a:lnTo>
                  <a:lnTo>
                    <a:pt x="9812" y="11788"/>
                  </a:lnTo>
                  <a:lnTo>
                    <a:pt x="9812" y="16762"/>
                  </a:lnTo>
                  <a:lnTo>
                    <a:pt x="7563" y="16762"/>
                  </a:lnTo>
                  <a:lnTo>
                    <a:pt x="10800" y="21600"/>
                  </a:lnTo>
                  <a:lnTo>
                    <a:pt x="14037" y="16762"/>
                  </a:lnTo>
                  <a:lnTo>
                    <a:pt x="11788" y="16762"/>
                  </a:lnTo>
                  <a:lnTo>
                    <a:pt x="11788" y="11788"/>
                  </a:lnTo>
                  <a:lnTo>
                    <a:pt x="16762" y="11788"/>
                  </a:lnTo>
                  <a:lnTo>
                    <a:pt x="16762" y="14037"/>
                  </a:lnTo>
                  <a:lnTo>
                    <a:pt x="21600" y="10800"/>
                  </a:lnTo>
                  <a:lnTo>
                    <a:pt x="16762" y="7563"/>
                  </a:lnTo>
                  <a:lnTo>
                    <a:pt x="16762" y="9812"/>
                  </a:lnTo>
                  <a:lnTo>
                    <a:pt x="11788" y="9812"/>
                  </a:lnTo>
                  <a:lnTo>
                    <a:pt x="11788" y="4838"/>
                  </a:lnTo>
                  <a:lnTo>
                    <a:pt x="14037" y="483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727" y="3891"/>
              <a:ext cx="67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>
                  <a:latin typeface="Arial" charset="0"/>
                </a:rPr>
                <a:t>PRESENTE</a:t>
              </a:r>
              <a:endParaRPr lang="en-US" altLang="pt-BR" sz="1400">
                <a:latin typeface="Arial" charset="0"/>
              </a:endParaRP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7149993" y="1197198"/>
            <a:ext cx="936625" cy="1044575"/>
            <a:chOff x="4422" y="1298"/>
            <a:chExt cx="545" cy="658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468" y="1298"/>
              <a:ext cx="499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4559" y="1389"/>
              <a:ext cx="317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499 w 21600"/>
                <a:gd name="T13" fmla="*/ 9812 h 21600"/>
                <a:gd name="T14" fmla="*/ 20101 w 21600"/>
                <a:gd name="T15" fmla="*/ 117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7563" y="4838"/>
                  </a:lnTo>
                  <a:lnTo>
                    <a:pt x="9812" y="4838"/>
                  </a:lnTo>
                  <a:lnTo>
                    <a:pt x="9812" y="9812"/>
                  </a:lnTo>
                  <a:lnTo>
                    <a:pt x="4838" y="9812"/>
                  </a:lnTo>
                  <a:lnTo>
                    <a:pt x="4838" y="7563"/>
                  </a:lnTo>
                  <a:lnTo>
                    <a:pt x="0" y="10800"/>
                  </a:lnTo>
                  <a:lnTo>
                    <a:pt x="4838" y="14037"/>
                  </a:lnTo>
                  <a:lnTo>
                    <a:pt x="4838" y="11788"/>
                  </a:lnTo>
                  <a:lnTo>
                    <a:pt x="9812" y="11788"/>
                  </a:lnTo>
                  <a:lnTo>
                    <a:pt x="9812" y="16762"/>
                  </a:lnTo>
                  <a:lnTo>
                    <a:pt x="7563" y="16762"/>
                  </a:lnTo>
                  <a:lnTo>
                    <a:pt x="10800" y="21600"/>
                  </a:lnTo>
                  <a:lnTo>
                    <a:pt x="14037" y="16762"/>
                  </a:lnTo>
                  <a:lnTo>
                    <a:pt x="11788" y="16762"/>
                  </a:lnTo>
                  <a:lnTo>
                    <a:pt x="11788" y="11788"/>
                  </a:lnTo>
                  <a:lnTo>
                    <a:pt x="16762" y="11788"/>
                  </a:lnTo>
                  <a:lnTo>
                    <a:pt x="16762" y="14037"/>
                  </a:lnTo>
                  <a:lnTo>
                    <a:pt x="21600" y="10800"/>
                  </a:lnTo>
                  <a:lnTo>
                    <a:pt x="16762" y="7563"/>
                  </a:lnTo>
                  <a:lnTo>
                    <a:pt x="16762" y="9812"/>
                  </a:lnTo>
                  <a:lnTo>
                    <a:pt x="11788" y="9812"/>
                  </a:lnTo>
                  <a:lnTo>
                    <a:pt x="11788" y="4838"/>
                  </a:lnTo>
                  <a:lnTo>
                    <a:pt x="14037" y="483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422" y="1762"/>
              <a:ext cx="54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>
                  <a:latin typeface="Arial" charset="0"/>
                </a:rPr>
                <a:t>FUTURO</a:t>
              </a:r>
              <a:endParaRPr lang="en-US" altLang="pt-BR" sz="1400">
                <a:latin typeface="Arial" charset="0"/>
              </a:endParaRPr>
            </a:p>
          </p:txBody>
        </p:sp>
      </p:grpSp>
      <p:pic>
        <p:nvPicPr>
          <p:cNvPr id="23" name="Picture 23" descr="escher-mc-hand-with-globe-740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28" y="2533176"/>
            <a:ext cx="160944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PE0767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9052"/>
            <a:ext cx="1897214" cy="172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235093" y="4743020"/>
            <a:ext cx="66082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i="1" dirty="0">
                <a:latin typeface="Calibri" panose="020F0502020204030204" pitchFamily="34" charset="0"/>
              </a:rPr>
              <a:t>"O universo social não possui ‘leis naturais’ como as que governam as ciências físicas. Assim, é sujeito a mudanças contínuas.” </a:t>
            </a:r>
          </a:p>
          <a:p>
            <a:pPr algn="r"/>
            <a:r>
              <a:rPr lang="pt-BR" i="1" dirty="0">
                <a:latin typeface="Calibri" panose="020F0502020204030204" pitchFamily="34" charset="0"/>
              </a:rPr>
              <a:t>Peter Drucker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26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6" name="CaixaDeTexto 4"/>
          <p:cNvSpPr txBox="1">
            <a:spLocks noChangeArrowheads="1"/>
          </p:cNvSpPr>
          <p:nvPr/>
        </p:nvSpPr>
        <p:spPr bwMode="auto">
          <a:xfrm>
            <a:off x="226512" y="231031"/>
            <a:ext cx="8676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Falha no Planejamento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OLD_by_lucl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335713" y="404813"/>
            <a:ext cx="2808287" cy="143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b="1">
                <a:solidFill>
                  <a:srgbClr val="FFFF00"/>
                </a:solidFill>
              </a:rPr>
              <a:t>RESULTADO ANTIGO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93863" y="4868863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FFFF00"/>
                </a:solidFill>
              </a:rPr>
              <a:t>Idéia</a:t>
            </a:r>
          </a:p>
          <a:p>
            <a:pPr algn="ctr"/>
            <a:r>
              <a:rPr lang="pt-BR" b="1">
                <a:solidFill>
                  <a:srgbClr val="FFFF00"/>
                </a:solidFill>
              </a:rPr>
              <a:t>Antiga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89263" y="3789363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rgbClr val="FFFF00"/>
                </a:solidFill>
              </a:rPr>
              <a:t>Estratégia</a:t>
            </a:r>
          </a:p>
          <a:p>
            <a:pPr algn="ctr"/>
            <a:r>
              <a:rPr lang="pt-BR" b="1">
                <a:solidFill>
                  <a:srgbClr val="FFFF00"/>
                </a:solidFill>
              </a:rPr>
              <a:t> Antiga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Processo</a:t>
            </a:r>
          </a:p>
          <a:p>
            <a:pPr algn="ctr"/>
            <a:r>
              <a:rPr lang="pt-BR" b="1">
                <a:solidFill>
                  <a:srgbClr val="FFFF00"/>
                </a:solidFill>
              </a:rPr>
              <a:t>Antigo</a:t>
            </a:r>
          </a:p>
        </p:txBody>
      </p:sp>
      <p:pic>
        <p:nvPicPr>
          <p:cNvPr id="11" name="Picture 7" descr="ist2_4969978-arrow-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08401">
            <a:off x="4572000" y="1844675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ist2_4969978-arrow-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08401">
            <a:off x="3132138" y="2852738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ist2_4969978-arrow-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08401">
            <a:off x="1835150" y="3933825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ist2_4969978-arrow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628775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ist2_4969978-arrow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35756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st2_4969978-arrow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08476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ist2_4969978-arrow-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508476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57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5" name="Picture 2" descr="Changes_by_liquidki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000" i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Resultado Igual</a:t>
            </a:r>
            <a:endParaRPr lang="pt-BR" sz="5000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79512" y="1196752"/>
            <a:ext cx="36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sz="3600" b="1" dirty="0">
                <a:solidFill>
                  <a:schemeClr val="bg1"/>
                </a:solidFill>
              </a:rPr>
              <a:t>Não se pode esperar</a:t>
            </a:r>
          </a:p>
          <a:p>
            <a:pPr>
              <a:buFontTx/>
              <a:buNone/>
            </a:pPr>
            <a:r>
              <a:rPr lang="pt-BR" sz="3600" b="1" dirty="0">
                <a:solidFill>
                  <a:schemeClr val="bg1"/>
                </a:solidFill>
              </a:rPr>
              <a:t> nada</a:t>
            </a:r>
            <a:r>
              <a:rPr lang="pt-BR" sz="3600" b="1" dirty="0"/>
              <a:t> </a:t>
            </a:r>
            <a:r>
              <a:rPr lang="pt-BR" sz="3600" b="1" dirty="0">
                <a:solidFill>
                  <a:srgbClr val="FFFF00"/>
                </a:solidFill>
              </a:rPr>
              <a:t>diferente</a:t>
            </a:r>
            <a:r>
              <a:rPr lang="pt-BR" sz="3600" b="1" dirty="0"/>
              <a:t> </a:t>
            </a:r>
            <a:r>
              <a:rPr lang="pt-BR" sz="3600" b="1" dirty="0">
                <a:solidFill>
                  <a:schemeClr val="bg1"/>
                </a:solidFill>
              </a:rPr>
              <a:t>se </a:t>
            </a:r>
          </a:p>
          <a:p>
            <a:pPr>
              <a:buFontTx/>
              <a:buNone/>
            </a:pPr>
            <a:r>
              <a:rPr lang="pt-BR" sz="3600" b="1" dirty="0">
                <a:solidFill>
                  <a:schemeClr val="bg1"/>
                </a:solidFill>
              </a:rPr>
              <a:t>você faz tudo</a:t>
            </a:r>
            <a:r>
              <a:rPr lang="pt-BR" sz="3600" b="1" dirty="0"/>
              <a:t> </a:t>
            </a:r>
            <a:r>
              <a:rPr lang="pt-BR" sz="3600" b="1" dirty="0">
                <a:solidFill>
                  <a:srgbClr val="FFFF00"/>
                </a:solidFill>
              </a:rPr>
              <a:t>igual</a:t>
            </a:r>
            <a:r>
              <a:rPr lang="pt-B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7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6" name="Picture 2" descr="Be_Different_by_JollyJoker1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825" y="890478"/>
            <a:ext cx="8651957" cy="4770547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825" y="908050"/>
            <a:ext cx="3774791" cy="17484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b="1" kern="0" dirty="0"/>
              <a:t>Pensar diferente</a:t>
            </a:r>
          </a:p>
          <a:p>
            <a:pPr>
              <a:buFontTx/>
              <a:buNone/>
            </a:pPr>
            <a:r>
              <a:rPr lang="pt-BR" b="1" kern="0" dirty="0"/>
              <a:t>e agir diferente...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55052" y="3645024"/>
            <a:ext cx="35417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Para ter resultados</a:t>
            </a:r>
          </a:p>
          <a:p>
            <a:pPr algn="ctr"/>
            <a:r>
              <a:rPr lang="pt-BR" sz="3200" b="1" dirty="0">
                <a:solidFill>
                  <a:schemeClr val="folHlink"/>
                </a:solidFill>
              </a:rPr>
              <a:t>diferentes</a:t>
            </a:r>
            <a:r>
              <a:rPr lang="pt-BR" sz="3200" b="1" dirty="0"/>
              <a:t>.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0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45257"/>
            <a:ext cx="4608511" cy="4608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7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7" y="980728"/>
            <a:ext cx="3477505" cy="44786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47" y="981166"/>
            <a:ext cx="3998525" cy="44877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425" y="1111250"/>
            <a:ext cx="85232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de-D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355" indent="-342355">
              <a:spcBef>
                <a:spcPct val="20000"/>
              </a:spcBef>
              <a:buClr>
                <a:srgbClr val="000000"/>
              </a:buClr>
              <a:defRPr/>
            </a:pP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355" indent="-342355">
              <a:spcBef>
                <a:spcPct val="20000"/>
              </a:spcBef>
              <a:buClr>
                <a:srgbClr val="000000"/>
              </a:buClr>
              <a:defRPr/>
            </a:pPr>
            <a:endParaRPr lang="pt-BR" sz="2800" dirty="0">
              <a:solidFill>
                <a:srgbClr val="9FB8C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258763" y="1411288"/>
            <a:ext cx="8401050" cy="1482725"/>
          </a:xfrm>
          <a:prstGeom prst="rect">
            <a:avLst/>
          </a:prstGeom>
        </p:spPr>
        <p:txBody>
          <a:bodyPr lIns="91296" tIns="45648" rIns="91296" bIns="45648"/>
          <a:lstStyle/>
          <a:p>
            <a:pPr>
              <a:defRPr/>
            </a:pPr>
            <a:endParaRPr lang="pt-BR" sz="20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5425" y="908050"/>
            <a:ext cx="85232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de-D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355" indent="-342355">
              <a:spcBef>
                <a:spcPct val="20000"/>
              </a:spcBef>
              <a:buClr>
                <a:srgbClr val="000000"/>
              </a:buClr>
              <a:defRPr/>
            </a:pP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355" indent="-342355">
              <a:spcBef>
                <a:spcPct val="20000"/>
              </a:spcBef>
              <a:buClr>
                <a:srgbClr val="000000"/>
              </a:buClr>
              <a:defRPr/>
            </a:pPr>
            <a:endParaRPr lang="pt-BR" sz="2800" dirty="0">
              <a:solidFill>
                <a:srgbClr val="9FB8C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258763" y="1208088"/>
            <a:ext cx="8401050" cy="1463675"/>
          </a:xfrm>
          <a:prstGeom prst="rect">
            <a:avLst/>
          </a:prstGeom>
        </p:spPr>
        <p:txBody>
          <a:bodyPr lIns="91296" tIns="45648" rIns="91296" bIns="45648"/>
          <a:lstStyle/>
          <a:p>
            <a:pPr>
              <a:defRPr/>
            </a:pPr>
            <a:endParaRPr lang="pt-BR" sz="20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8763" y="919131"/>
            <a:ext cx="8634412" cy="9080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143899" tIns="35972" rIns="143899" bIns="3418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Clr>
                <a:srgbClr val="FF9900"/>
              </a:buClr>
            </a:pPr>
            <a:r>
              <a:rPr lang="pt-BR" altLang="en-US" sz="2200">
                <a:solidFill>
                  <a:schemeClr val="bg1"/>
                </a:solidFill>
                <a:latin typeface="Calibri" panose="020F0502020204030204" pitchFamily="34" charset="0"/>
              </a:rPr>
              <a:t>A gestão se tornou central para governos frente às aceleradas mudanças sociais e econômicas pelas quais passa a sociedade</a:t>
            </a:r>
            <a:endParaRPr lang="en-US" altLang="en-US" sz="2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50825" y="1979920"/>
            <a:ext cx="4177159" cy="3380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96" tIns="45648" rIns="91296" bIns="45648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9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359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039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718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398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078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19757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43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Pulverização de esforços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Falta de transparência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Descontinuidade dos recursos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Excesso de restrições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Atrasos e cancelamento de ações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Falta de informações confiáveis 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Pressão das urgências</a:t>
            </a:r>
          </a:p>
          <a:p>
            <a:pPr marL="342657" indent="-342657" algn="l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cs typeface="Calibri" pitchFamily="34" charset="0"/>
              </a:rPr>
              <a:t>Baixa capacidade de investimentos</a:t>
            </a:r>
          </a:p>
        </p:txBody>
      </p:sp>
      <p:pic>
        <p:nvPicPr>
          <p:cNvPr id="15" name="Picture 4" descr="gráfic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05" y="2005988"/>
            <a:ext cx="3671298" cy="3354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325952" y="2906569"/>
            <a:ext cx="1302368" cy="934299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8" name="Picture 11" descr="balã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49" y="2838489"/>
            <a:ext cx="1457285" cy="12664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84863" y="5309781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</a:t>
            </a:r>
            <a:r>
              <a:rPr lang="pt-BR" sz="1200" dirty="0" err="1"/>
              <a:t>Macroplan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308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425" y="966887"/>
            <a:ext cx="85232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de-D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355" indent="-342355">
              <a:spcBef>
                <a:spcPct val="20000"/>
              </a:spcBef>
              <a:buClr>
                <a:srgbClr val="000000"/>
              </a:buClr>
              <a:defRPr/>
            </a:pP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355" indent="-342355">
              <a:spcBef>
                <a:spcPct val="20000"/>
              </a:spcBef>
              <a:buClr>
                <a:srgbClr val="000000"/>
              </a:buClr>
              <a:defRPr/>
            </a:pPr>
            <a:endParaRPr lang="pt-BR" sz="2800" dirty="0">
              <a:solidFill>
                <a:srgbClr val="9FB8C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258763" y="1266925"/>
            <a:ext cx="8401050" cy="1482725"/>
          </a:xfrm>
          <a:prstGeom prst="rect">
            <a:avLst/>
          </a:prstGeom>
        </p:spPr>
        <p:txBody>
          <a:bodyPr lIns="91296" tIns="45648" rIns="91296" bIns="45648"/>
          <a:lstStyle/>
          <a:p>
            <a:pPr>
              <a:defRPr/>
            </a:pPr>
            <a:endParaRPr lang="pt-BR" sz="20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eta para baixo 12"/>
          <p:cNvSpPr/>
          <p:nvPr/>
        </p:nvSpPr>
        <p:spPr>
          <a:xfrm rot="16200000">
            <a:off x="3590966" y="-731779"/>
            <a:ext cx="1979612" cy="864401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pt-BR">
              <a:cs typeface="Calibri" pitchFamily="34" charset="0"/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 bwMode="auto">
          <a:xfrm>
            <a:off x="757238" y="1457425"/>
            <a:ext cx="2136775" cy="4132164"/>
          </a:xfrm>
          <a:prstGeom prst="rect">
            <a:avLst/>
          </a:prstGeom>
          <a:solidFill>
            <a:schemeClr val="bg1"/>
          </a:solidFill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 lIns="179872" tIns="143899" rIns="91376" bIns="45688" anchor="ctr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 bwMode="auto">
          <a:xfrm>
            <a:off x="796925" y="2913162"/>
            <a:ext cx="2068513" cy="267642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49" tIns="1942628" rIns="71949" bIns="45648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79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359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039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718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398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078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19757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43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125000"/>
              </a:lnSpc>
              <a:defRPr/>
            </a:pPr>
            <a:r>
              <a:rPr lang="pt-BR" sz="7200">
                <a:solidFill>
                  <a:schemeClr val="bg1">
                    <a:lumMod val="85000"/>
                  </a:schemeClr>
                </a:solidFill>
                <a:cs typeface="Calibri" pitchFamily="34" charset="0"/>
              </a:rPr>
              <a:t>1</a:t>
            </a:r>
            <a:endParaRPr lang="pt-BR" sz="7200" dirty="0">
              <a:solidFill>
                <a:schemeClr val="bg1">
                  <a:lumMod val="85000"/>
                </a:schemeClr>
              </a:solidFill>
              <a:cs typeface="Calibri" pitchFamily="34" charset="0"/>
            </a:endParaRPr>
          </a:p>
        </p:txBody>
      </p:sp>
      <p:pic>
        <p:nvPicPr>
          <p:cNvPr id="12" name="Imagem 20" descr="Trabalhos realizad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1688"/>
          <a:stretch>
            <a:fillRect/>
          </a:stretch>
        </p:blipFill>
        <p:spPr bwMode="auto">
          <a:xfrm>
            <a:off x="811213" y="1503462"/>
            <a:ext cx="20335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Conteúdo 4"/>
          <p:cNvSpPr txBox="1">
            <a:spLocks/>
          </p:cNvSpPr>
          <p:nvPr/>
        </p:nvSpPr>
        <p:spPr bwMode="auto">
          <a:xfrm>
            <a:off x="814388" y="2913163"/>
            <a:ext cx="2066925" cy="26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49" tIns="45688" rIns="71949" bIns="46767">
            <a:noAutofit/>
          </a:bodyPr>
          <a:lstStyle/>
          <a:p>
            <a:pPr marL="285550" indent="-2855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Medidas de desburocratização;</a:t>
            </a:r>
          </a:p>
          <a:p>
            <a:pPr marL="285550" indent="-2855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Aumento da eficiência;</a:t>
            </a:r>
          </a:p>
          <a:p>
            <a:pPr marL="285550" indent="-2855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Cultura gerencial empreendedora;</a:t>
            </a:r>
          </a:p>
          <a:p>
            <a:pPr marL="285550" indent="-2855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Adoção de técnicas utilizadas em empresas privadas (Ex. Qualidade Total).</a:t>
            </a:r>
          </a:p>
        </p:txBody>
      </p:sp>
      <p:sp>
        <p:nvSpPr>
          <p:cNvPr id="14" name="Retângulo de cantos arredondados 22"/>
          <p:cNvSpPr/>
          <p:nvPr/>
        </p:nvSpPr>
        <p:spPr>
          <a:xfrm>
            <a:off x="620713" y="871637"/>
            <a:ext cx="2376487" cy="504825"/>
          </a:xfrm>
          <a:prstGeom prst="roundRect">
            <a:avLst>
              <a:gd name="adj" fmla="val 50000"/>
            </a:avLst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r>
              <a:rPr lang="pt-BR" sz="1900" b="1" cap="small">
                <a:cs typeface="Calibri" pitchFamily="34" charset="0"/>
              </a:rPr>
              <a:t>Gerencialismo</a:t>
            </a:r>
          </a:p>
        </p:txBody>
      </p:sp>
      <p:sp>
        <p:nvSpPr>
          <p:cNvPr id="15" name="Retângulo de cantos arredondados 23"/>
          <p:cNvSpPr/>
          <p:nvPr/>
        </p:nvSpPr>
        <p:spPr>
          <a:xfrm>
            <a:off x="577850" y="836712"/>
            <a:ext cx="2444750" cy="57626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pt-BR" sz="1900" b="1" cap="small" dirty="0">
              <a:cs typeface="Calibri" pitchFamily="34" charset="0"/>
            </a:endParaRP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 bwMode="auto">
          <a:xfrm>
            <a:off x="3257550" y="1457425"/>
            <a:ext cx="2135188" cy="4132164"/>
          </a:xfrm>
          <a:prstGeom prst="rect">
            <a:avLst/>
          </a:prstGeom>
          <a:solidFill>
            <a:schemeClr val="bg1"/>
          </a:solidFill>
          <a:ln w="9525">
            <a:solidFill>
              <a:srgbClr val="003B3A"/>
            </a:solidFill>
            <a:miter lim="800000"/>
            <a:headEnd/>
            <a:tailEnd/>
          </a:ln>
        </p:spPr>
        <p:txBody>
          <a:bodyPr lIns="179872" tIns="143899" rIns="91376" bIns="4568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91966"/>
              </a:buClr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18" name="Espaço Reservado para Conteúdo 4"/>
          <p:cNvSpPr txBox="1">
            <a:spLocks/>
          </p:cNvSpPr>
          <p:nvPr/>
        </p:nvSpPr>
        <p:spPr bwMode="auto">
          <a:xfrm>
            <a:off x="3290888" y="2913162"/>
            <a:ext cx="2068512" cy="2676427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49" tIns="1942628" rIns="71949" bIns="4568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</a:pPr>
            <a:r>
              <a:rPr lang="pt-BR" altLang="en-US" sz="7200">
                <a:solidFill>
                  <a:srgbClr val="D9D9D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9" name="Retângulo de cantos arredondados 26"/>
          <p:cNvSpPr/>
          <p:nvPr/>
        </p:nvSpPr>
        <p:spPr>
          <a:xfrm>
            <a:off x="3144838" y="871637"/>
            <a:ext cx="2378075" cy="504825"/>
          </a:xfrm>
          <a:prstGeom prst="roundRect">
            <a:avLst>
              <a:gd name="adj" fmla="val 50000"/>
            </a:avLst>
          </a:prstGeom>
          <a:solidFill>
            <a:srgbClr val="003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r>
              <a:rPr lang="pt-BR" sz="1900" b="1" cap="small" dirty="0">
                <a:cs typeface="Calibri" pitchFamily="34" charset="0"/>
              </a:rPr>
              <a:t>Nova Gestão Pública</a:t>
            </a:r>
          </a:p>
        </p:txBody>
      </p:sp>
      <p:sp>
        <p:nvSpPr>
          <p:cNvPr id="20" name="Retângulo de cantos arredondados 27"/>
          <p:cNvSpPr/>
          <p:nvPr/>
        </p:nvSpPr>
        <p:spPr>
          <a:xfrm>
            <a:off x="3101975" y="836712"/>
            <a:ext cx="2446338" cy="57626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3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pt-BR" sz="1900" cap="small" dirty="0">
              <a:cs typeface="Calibri" pitchFamily="34" charset="0"/>
            </a:endParaRPr>
          </a:p>
        </p:txBody>
      </p:sp>
      <p:sp>
        <p:nvSpPr>
          <p:cNvPr id="21" name="Espaço Reservado para Conteúdo 4"/>
          <p:cNvSpPr txBox="1">
            <a:spLocks/>
          </p:cNvSpPr>
          <p:nvPr/>
        </p:nvSpPr>
        <p:spPr bwMode="auto">
          <a:xfrm>
            <a:off x="5776913" y="1457425"/>
            <a:ext cx="2136775" cy="4132163"/>
          </a:xfrm>
          <a:prstGeom prst="rect">
            <a:avLst/>
          </a:prstGeom>
          <a:solidFill>
            <a:schemeClr val="bg1"/>
          </a:solidFill>
          <a:ln w="9525">
            <a:solidFill>
              <a:srgbClr val="2F210F"/>
            </a:solidFill>
            <a:miter lim="800000"/>
            <a:headEnd/>
            <a:tailEnd/>
          </a:ln>
        </p:spPr>
        <p:txBody>
          <a:bodyPr lIns="179872" tIns="143899" rIns="91376" bIns="4568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191966"/>
              </a:buClr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22" name="Espaço Reservado para Conteúdo 4"/>
          <p:cNvSpPr txBox="1">
            <a:spLocks/>
          </p:cNvSpPr>
          <p:nvPr/>
        </p:nvSpPr>
        <p:spPr bwMode="auto">
          <a:xfrm>
            <a:off x="5811838" y="2913163"/>
            <a:ext cx="2066925" cy="2676426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49" tIns="1942628" rIns="71949" bIns="4568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</a:pPr>
            <a:r>
              <a:rPr lang="pt-BR" altLang="en-US" sz="7200">
                <a:solidFill>
                  <a:srgbClr val="D9D9D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3" name="Retângulo de cantos arredondados 30"/>
          <p:cNvSpPr/>
          <p:nvPr/>
        </p:nvSpPr>
        <p:spPr>
          <a:xfrm>
            <a:off x="5665788" y="871637"/>
            <a:ext cx="2376487" cy="504825"/>
          </a:xfrm>
          <a:prstGeom prst="roundRect">
            <a:avLst>
              <a:gd name="adj" fmla="val 50000"/>
            </a:avLst>
          </a:prstGeom>
          <a:solidFill>
            <a:srgbClr val="2F2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r>
              <a:rPr lang="pt-BR" sz="1900" b="1" cap="small" dirty="0">
                <a:solidFill>
                  <a:schemeClr val="bg1"/>
                </a:solidFill>
                <a:cs typeface="Calibri" pitchFamily="34" charset="0"/>
              </a:rPr>
              <a:t>Governança Pública</a:t>
            </a:r>
          </a:p>
        </p:txBody>
      </p:sp>
      <p:sp>
        <p:nvSpPr>
          <p:cNvPr id="24" name="Retângulo de cantos arredondados 31"/>
          <p:cNvSpPr/>
          <p:nvPr/>
        </p:nvSpPr>
        <p:spPr>
          <a:xfrm>
            <a:off x="5622925" y="836712"/>
            <a:ext cx="2444750" cy="57626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2F2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pt-BR" sz="1900" cap="small" dirty="0">
              <a:cs typeface="Calibri" pitchFamily="34" charset="0"/>
            </a:endParaRPr>
          </a:p>
        </p:txBody>
      </p:sp>
      <p:sp>
        <p:nvSpPr>
          <p:cNvPr id="25" name="Espaço Reservado para Conteúdo 4"/>
          <p:cNvSpPr txBox="1">
            <a:spLocks/>
          </p:cNvSpPr>
          <p:nvPr/>
        </p:nvSpPr>
        <p:spPr bwMode="auto">
          <a:xfrm>
            <a:off x="3308350" y="2913163"/>
            <a:ext cx="2066925" cy="26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49" tIns="45688" rIns="71949" bIns="45688">
            <a:no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85008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608E3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4803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pt-BR" sz="1500" dirty="0">
                <a:cs typeface="Calibri" pitchFamily="34" charset="0"/>
              </a:rPr>
              <a:t>Administração voltada para os cidadãos;</a:t>
            </a:r>
          </a:p>
          <a:p>
            <a:pPr>
              <a:lnSpc>
                <a:spcPct val="110000"/>
              </a:lnSpc>
              <a:defRPr/>
            </a:pPr>
            <a:r>
              <a:rPr lang="pt-BR" sz="1500" dirty="0">
                <a:cs typeface="Calibri" pitchFamily="34" charset="0"/>
              </a:rPr>
              <a:t>Gestão para resultados ;</a:t>
            </a:r>
          </a:p>
          <a:p>
            <a:pPr>
              <a:lnSpc>
                <a:spcPct val="110000"/>
              </a:lnSpc>
              <a:defRPr/>
            </a:pPr>
            <a:r>
              <a:rPr lang="pt-BR" sz="1500" dirty="0">
                <a:cs typeface="Calibri" pitchFamily="34" charset="0"/>
              </a:rPr>
              <a:t>Descentralização / desconcentração  da estrutura  Governamental.</a:t>
            </a:r>
          </a:p>
        </p:txBody>
      </p:sp>
      <p:sp>
        <p:nvSpPr>
          <p:cNvPr id="26" name="Espaço Reservado para Conteúdo 4"/>
          <p:cNvSpPr txBox="1">
            <a:spLocks/>
          </p:cNvSpPr>
          <p:nvPr/>
        </p:nvSpPr>
        <p:spPr bwMode="auto">
          <a:xfrm>
            <a:off x="5776912" y="2913163"/>
            <a:ext cx="2119313" cy="26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49" tIns="45688" rIns="71949" bIns="45688">
            <a:no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85008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608E3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B4803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pt-BR" sz="1500" dirty="0">
                <a:cs typeface="Calibri" pitchFamily="34" charset="0"/>
              </a:rPr>
              <a:t>Abertura de novos canais de participação;</a:t>
            </a:r>
          </a:p>
          <a:p>
            <a:pPr>
              <a:lnSpc>
                <a:spcPct val="110000"/>
              </a:lnSpc>
              <a:defRPr/>
            </a:pPr>
            <a:r>
              <a:rPr lang="pt-BR" sz="1500" dirty="0">
                <a:cs typeface="Calibri" pitchFamily="34" charset="0"/>
              </a:rPr>
              <a:t>Aumento da coordenação das atividades internas e externas ao governo (</a:t>
            </a:r>
            <a:r>
              <a:rPr lang="pt-BR" sz="1500" dirty="0" err="1">
                <a:cs typeface="Calibri" pitchFamily="34" charset="0"/>
              </a:rPr>
              <a:t>PPPs</a:t>
            </a:r>
            <a:r>
              <a:rPr lang="pt-BR" sz="1500" dirty="0">
                <a:cs typeface="Calibri" pitchFamily="34" charset="0"/>
              </a:rPr>
              <a:t>, Redes de serviços, </a:t>
            </a:r>
            <a:r>
              <a:rPr lang="pt-BR" sz="1500" dirty="0" err="1">
                <a:cs typeface="Calibri" pitchFamily="34" charset="0"/>
              </a:rPr>
              <a:t>etc</a:t>
            </a:r>
            <a:r>
              <a:rPr lang="pt-BR" sz="1500" dirty="0">
                <a:cs typeface="Calibri" pitchFamily="34" charset="0"/>
              </a:rPr>
              <a:t>).</a:t>
            </a:r>
          </a:p>
        </p:txBody>
      </p:sp>
      <p:pic>
        <p:nvPicPr>
          <p:cNvPr id="27" name="Imagem 34" descr="iStock_000008266873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9245" r="4289"/>
          <a:stretch>
            <a:fillRect/>
          </a:stretch>
        </p:blipFill>
        <p:spPr bwMode="auto">
          <a:xfrm>
            <a:off x="3295650" y="1528862"/>
            <a:ext cx="2032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35" descr="iStock_000005911836X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484412"/>
            <a:ext cx="20558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948613" y="5127575"/>
            <a:ext cx="94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</a:t>
            </a:r>
            <a:r>
              <a:rPr lang="pt-BR" sz="1200" dirty="0" err="1"/>
              <a:t>Macroplan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95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p" animBg="1"/>
      <p:bldP spid="13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50825" y="923925"/>
            <a:ext cx="8623300" cy="585788"/>
          </a:xfrm>
          <a:prstGeom prst="rect">
            <a:avLst/>
          </a:prstGeom>
          <a:solidFill>
            <a:srgbClr val="DA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8" rIns="91296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Sociedade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est</a:t>
            </a:r>
            <a:r>
              <a:rPr lang="en-US" altLang="ja-JP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ja-JP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n-US" altLang="ja-JP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interação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as </a:t>
            </a:r>
            <a:r>
              <a:rPr lang="en-US" altLang="ja-JP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organizações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públicas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flipH="1">
            <a:off x="4013200" y="2444532"/>
            <a:ext cx="4460875" cy="2330450"/>
          </a:xfrm>
          <a:prstGeom prst="homePlate">
            <a:avLst>
              <a:gd name="adj" fmla="val 47854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5450" y="2436595"/>
            <a:ext cx="4460875" cy="2330450"/>
          </a:xfrm>
          <a:prstGeom prst="homePlate">
            <a:avLst>
              <a:gd name="adj" fmla="val 47854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5" descr="acer-2304lci-noteb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374807"/>
            <a:ext cx="882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Stick%2520Figure%2520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89020"/>
            <a:ext cx="16129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19675" y="2173288"/>
            <a:ext cx="2193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8" rIns="91296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Cidad</a:t>
            </a: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ão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081338" y="2436595"/>
            <a:ext cx="2363787" cy="2363787"/>
          </a:xfrm>
          <a:prstGeom prst="diamond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EXPERI</a:t>
            </a: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ÊNCIA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570163" y="30446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28663" y="30573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570163" y="34383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570163" y="38955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2570163" y="43019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160463" y="40098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147763" y="34256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766763" y="43400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1566863" y="3730407"/>
            <a:ext cx="520700" cy="241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45648" rIns="0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65100" y="2423895"/>
            <a:ext cx="2844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8" rIns="91296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Serviço P</a:t>
            </a: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úblico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50825" y="4916458"/>
            <a:ext cx="8642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8" rIns="91296" bIns="456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… a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melhor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experi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ência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aquela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“co-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criada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entre as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organizaç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ões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públicas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e a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sociedade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50825" y="1557011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8" rIns="91296" bIns="45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Interaç</a:t>
            </a:r>
            <a:r>
              <a:rPr lang="pt-BR" altLang="ja-JP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ões que promovam </a:t>
            </a:r>
            <a:r>
              <a:rPr lang="pt-BR" altLang="ja-JP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experiências</a:t>
            </a:r>
            <a:r>
              <a:rPr lang="pt-BR" altLang="ja-JP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positivas e significativas para os cidadãos...</a:t>
            </a:r>
            <a:endParaRPr lang="pt-BR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A Modernização da Gestão Pública – Por que planejar?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2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133334" y="231031"/>
            <a:ext cx="676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Objetivos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0825" y="1556792"/>
            <a:ext cx="8642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cs typeface="Times New Roman" panose="02020603050405020304" pitchFamily="18" charset="0"/>
              </a:rPr>
              <a:t>Apresentação – STEINBEIS-SIBE do Brasil;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cs typeface="Times New Roman" panose="02020603050405020304" pitchFamily="18" charset="0"/>
              </a:rPr>
              <a:t>Apresentação do Projeto de Planejamento e da gestão estratégica;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cs typeface="Times New Roman" panose="02020603050405020304" pitchFamily="18" charset="0"/>
              </a:rPr>
              <a:t>Descrever as principais etapas para a estruturação do Planejamento Estratégico do IFRJ;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sz="2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cs typeface="Times New Roman" panose="02020603050405020304" pitchFamily="18" charset="0"/>
              </a:rPr>
              <a:t>Sensibilização sobre a participação no Projeto.</a:t>
            </a:r>
          </a:p>
        </p:txBody>
      </p:sp>
    </p:spTree>
    <p:extLst>
      <p:ext uri="{BB962C8B-B14F-4D97-AF65-F5344CB8AC3E}">
        <p14:creationId xmlns:p14="http://schemas.microsoft.com/office/powerpoint/2010/main" val="3673606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26512" y="231031"/>
            <a:ext cx="8676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Fundamento do Planejamento Estratégico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914128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marL="276225" indent="-276225" algn="ctr">
              <a:spcBef>
                <a:spcPct val="50000"/>
              </a:spcBef>
              <a:buClr>
                <a:srgbClr val="FF3300"/>
              </a:buCl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 algn="l"/>
            <a:r>
              <a:rPr lang="pt-BR" dirty="0"/>
              <a:t>O que é planejamento</a:t>
            </a:r>
            <a:r>
              <a:rPr lang="de-DE" dirty="0"/>
              <a:t>?</a:t>
            </a:r>
            <a:endParaRPr lang="pt-BR" dirty="0"/>
          </a:p>
        </p:txBody>
      </p:sp>
      <p:sp>
        <p:nvSpPr>
          <p:cNvPr id="7" name="Rectangle 1"/>
          <p:cNvSpPr/>
          <p:nvPr/>
        </p:nvSpPr>
        <p:spPr>
          <a:xfrm>
            <a:off x="250824" y="1484784"/>
            <a:ext cx="8651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</a:rPr>
              <a:t>Ferramenta que possibilita perceber a </a:t>
            </a:r>
            <a:r>
              <a:rPr lang="pt-BR" sz="2000" dirty="0">
                <a:latin typeface="Calibri" panose="020F0502020204030204" pitchFamily="34" charset="0"/>
                <a:hlinkClick r:id="rId2" tooltip="Realidade"/>
              </a:rPr>
              <a:t>realidade</a:t>
            </a:r>
            <a:r>
              <a:rPr lang="pt-BR" sz="2000" dirty="0">
                <a:latin typeface="Calibri" panose="020F0502020204030204" pitchFamily="34" charset="0"/>
              </a:rPr>
              <a:t>, avaliar os </a:t>
            </a:r>
            <a:r>
              <a:rPr lang="pt-BR" sz="2000" dirty="0">
                <a:latin typeface="Calibri" panose="020F0502020204030204" pitchFamily="34" charset="0"/>
                <a:hlinkClick r:id="rId3" tooltip="Caminho"/>
              </a:rPr>
              <a:t>caminhos</a:t>
            </a:r>
            <a:r>
              <a:rPr lang="pt-BR" sz="2000" dirty="0">
                <a:latin typeface="Calibri" panose="020F0502020204030204" pitchFamily="34" charset="0"/>
              </a:rPr>
              <a:t>, construir um </a:t>
            </a:r>
            <a:r>
              <a:rPr lang="pt-BR" sz="2000" dirty="0">
                <a:latin typeface="Calibri" panose="020F0502020204030204" pitchFamily="34" charset="0"/>
                <a:hlinkClick r:id="rId4" tooltip="Referencial"/>
              </a:rPr>
              <a:t>referencial</a:t>
            </a:r>
            <a:r>
              <a:rPr lang="pt-BR" sz="2000" dirty="0">
                <a:latin typeface="Calibri" panose="020F0502020204030204" pitchFamily="34" charset="0"/>
              </a:rPr>
              <a:t> futuro, estruturando o </a:t>
            </a:r>
            <a:r>
              <a:rPr lang="pt-BR" sz="2000" dirty="0">
                <a:latin typeface="Calibri" panose="020F0502020204030204" pitchFamily="34" charset="0"/>
                <a:hlinkClick r:id="rId5" tooltip="Trâmite"/>
              </a:rPr>
              <a:t>trâmite</a:t>
            </a:r>
            <a:r>
              <a:rPr lang="pt-BR" sz="2000" dirty="0">
                <a:latin typeface="Calibri" panose="020F0502020204030204" pitchFamily="34" charset="0"/>
              </a:rPr>
              <a:t> adequado e reavaliar todo o </a:t>
            </a:r>
            <a:r>
              <a:rPr lang="pt-BR" sz="2000" dirty="0">
                <a:latin typeface="Calibri" panose="020F0502020204030204" pitchFamily="34" charset="0"/>
                <a:hlinkClick r:id="rId6" tooltip="Processo"/>
              </a:rPr>
              <a:t>processo</a:t>
            </a:r>
            <a:r>
              <a:rPr lang="pt-BR" sz="2000" dirty="0">
                <a:latin typeface="Calibri" panose="020F0502020204030204" pitchFamily="34" charset="0"/>
              </a:rPr>
              <a:t> a que se destina.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54" y="2633821"/>
            <a:ext cx="3067928" cy="30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26512" y="231031"/>
            <a:ext cx="8676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O que é estratégia?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2" y="980728"/>
            <a:ext cx="4000500" cy="457200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611188" y="1844824"/>
            <a:ext cx="3672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Estratégia</a:t>
            </a:r>
            <a:r>
              <a:rPr lang="pt-BR" sz="2400" dirty="0">
                <a:latin typeface="Calibri" panose="020F0502020204030204" pitchFamily="34" charset="0"/>
              </a:rPr>
              <a:t>, segundo </a:t>
            </a:r>
            <a:r>
              <a:rPr lang="pt-BR" sz="2400" dirty="0" err="1">
                <a:latin typeface="Calibri" panose="020F0502020204030204" pitchFamily="34" charset="0"/>
              </a:rPr>
              <a:t>Mintzberg</a:t>
            </a:r>
            <a:r>
              <a:rPr lang="pt-BR" sz="2400" dirty="0">
                <a:latin typeface="Calibri" panose="020F0502020204030204" pitchFamily="34" charset="0"/>
              </a:rPr>
              <a:t>, trata-se da forma de pensar no futuro, integrada no processo decisório, com base em um procedimento formalizado e articulador de resultados.</a:t>
            </a:r>
          </a:p>
          <a:p>
            <a:pPr algn="ctr"/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133334" y="231031"/>
            <a:ext cx="676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A Gestão da Estratégia com o </a:t>
            </a:r>
            <a:r>
              <a:rPr lang="de-DE" altLang="en-US" sz="2400" b="1" i="1" dirty="0">
                <a:solidFill>
                  <a:schemeClr val="bg1"/>
                </a:solidFill>
                <a:latin typeface="Calibri" pitchFamily="34" charset="0"/>
              </a:rPr>
              <a:t>Balanced Scorecard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051720" y="1268760"/>
            <a:ext cx="5040560" cy="927902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EEECE1"/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1429" tIns="45715" rIns="91429" bIns="45715" anchor="ctr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“Estratégia nunca foi tão importante” </a:t>
            </a:r>
            <a:r>
              <a:rPr lang="pt-BR" sz="14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 tão necessária...</a:t>
            </a:r>
            <a:endParaRPr lang="pt-BR" sz="1600" b="1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1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				Business Week</a:t>
            </a:r>
            <a:endParaRPr lang="pt-BR" sz="1400" b="1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051720" y="2792815"/>
            <a:ext cx="5040560" cy="847881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EEECE1"/>
            </a:outerShdw>
          </a:effectLst>
          <a:scene3d>
            <a:camera prst="orthographicFront"/>
            <a:lightRig rig="threePt" dir="t"/>
          </a:scene3d>
          <a:sp3d prstMaterial="dkEdge">
            <a:bevelT w="139700" h="139700"/>
          </a:sp3d>
        </p:spPr>
        <p:txBody>
          <a:bodyPr lIns="91429" tIns="45715" rIns="91429" bIns="45715" anchor="ctr">
            <a:spAutoFit/>
          </a:bodyPr>
          <a:lstStyle/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“Menos de 10% das estratégias efetivamente formuladas são  eficientemente executada”</a:t>
            </a:r>
            <a:endParaRPr lang="pt-BR" sz="700" b="1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pt-BR" sz="11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Revista Fortune</a:t>
            </a:r>
            <a:endParaRPr lang="pt-BR" sz="1600" b="1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051720" y="4236848"/>
            <a:ext cx="5040560" cy="111008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solidFill>
              <a:srgbClr val="4F81BD"/>
            </a:solidFill>
            <a:round/>
            <a:headEnd/>
            <a:tailEnd/>
          </a:ln>
          <a:effectLst>
            <a:outerShdw dist="107763" dir="2700000" algn="ctr" rotWithShape="0">
              <a:srgbClr val="EEECE1"/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1429" tIns="45715" rIns="91429" bIns="45715" anchor="ctr">
            <a:spAutoFit/>
          </a:bodyPr>
          <a:lstStyle/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“Na maioria das falhas – nós estimamos 70% - o problema  real não é estratégia ruim... É execução ruim”.</a:t>
            </a:r>
          </a:p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pt-BR" sz="1100" b="1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Revista Fortune</a:t>
            </a:r>
            <a:endParaRPr lang="pt-BR" sz="1400" b="1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26512" y="231031"/>
            <a:ext cx="8676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Barreiras na implantação e na execução da estratégia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362188" y="1661227"/>
            <a:ext cx="2606107" cy="942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Calibri"/>
              </a:rPr>
              <a:t>Somente 32% das organizações brasileiras possuem mecanismos eficazes de monitoramento e controle de sua evolução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30722" y="1268760"/>
            <a:ext cx="2669038" cy="3324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39700" h="139700"/>
          </a:sp3d>
        </p:spPr>
        <p:txBody>
          <a:bodyPr wrap="none"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/>
              </a:rPr>
              <a:t>Gestão da Estratégia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0825" y="1268760"/>
            <a:ext cx="2651472" cy="33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39700" h="139700"/>
          </a:sp3d>
        </p:spPr>
        <p:txBody>
          <a:bodyPr wrap="none"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/>
              </a:rPr>
              <a:t>Visão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3361" y="1659751"/>
            <a:ext cx="2606400" cy="9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Calibri"/>
              </a:rPr>
              <a:t>Somente 5% do nível operacional compreende a visão de futuro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6148" y="3074441"/>
            <a:ext cx="2640827" cy="33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39700" h="139700"/>
          </a:sp3d>
        </p:spPr>
        <p:txBody>
          <a:bodyPr wrap="none"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/>
              </a:rPr>
              <a:t>Pessoas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3361" y="3462990"/>
            <a:ext cx="2606400" cy="9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>
                <a:solidFill>
                  <a:srgbClr val="000000"/>
                </a:solidFill>
                <a:latin typeface="Calibri"/>
              </a:rPr>
              <a:t>Mais de 75% das organizações brasileiras não vinculam incentivos e remuneração com a estratégia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32822" y="1631611"/>
            <a:ext cx="2606400" cy="9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Calibri"/>
              </a:rPr>
              <a:t>78% das empresas  brasileiras não vinculam o orçamento com a estratégia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332822" y="1268760"/>
            <a:ext cx="2606400" cy="3324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39700" h="139700"/>
          </a:sp3d>
        </p:spPr>
        <p:txBody>
          <a:bodyPr wrap="none"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/>
              </a:rPr>
              <a:t>Recursos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073" y="3462990"/>
            <a:ext cx="2548189" cy="943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Calibri"/>
              </a:rPr>
              <a:t>Mais de 90% das organizações falham na implementação da estratégia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06967" y="3037599"/>
            <a:ext cx="2606400" cy="3616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39700" h="139700"/>
          </a:sp3d>
        </p:spPr>
        <p:txBody>
          <a:bodyPr wrap="none"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/>
              </a:rPr>
              <a:t>Implementação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362041" y="3462990"/>
            <a:ext cx="2606400" cy="943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Calibri"/>
              </a:rPr>
              <a:t>85% dos executivos gastam menos de 1 hora por mês discutindo temas estratégicos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330722" y="3073823"/>
            <a:ext cx="2669038" cy="3324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39700" h="139700"/>
          </a:sp3d>
        </p:spPr>
        <p:txBody>
          <a:bodyPr wrap="none"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kern="0" dirty="0">
                <a:solidFill>
                  <a:sysClr val="window" lastClr="FFFFFF"/>
                </a:solidFill>
                <a:latin typeface="Calibri"/>
              </a:rPr>
              <a:t>Gestão da Estratégia</a:t>
            </a:r>
          </a:p>
        </p:txBody>
      </p:sp>
    </p:spTree>
    <p:extLst>
      <p:ext uri="{BB962C8B-B14F-4D97-AF65-F5344CB8AC3E}">
        <p14:creationId xmlns:p14="http://schemas.microsoft.com/office/powerpoint/2010/main" val="36214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2" y="1340098"/>
            <a:ext cx="8643839" cy="38891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6512" y="231031"/>
            <a:ext cx="8676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Por que a implantação e a execução da estratégia é difícil?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8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26512" y="231031"/>
            <a:ext cx="8676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Princípios de uma organização orientada para a estratégia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3838"/>
            <a:ext cx="8569647" cy="44511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73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16" name="CaixaDeTexto 4"/>
          <p:cNvSpPr txBox="1">
            <a:spLocks noChangeArrowheads="1"/>
          </p:cNvSpPr>
          <p:nvPr/>
        </p:nvSpPr>
        <p:spPr bwMode="auto">
          <a:xfrm>
            <a:off x="683568" y="231031"/>
            <a:ext cx="821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Nosso Método – Desenvolvimento &amp; Inovação Framework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2" y="908050"/>
            <a:ext cx="6327136" cy="471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632"/>
            <a:ext cx="8642350" cy="644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105" y="1409706"/>
            <a:ext cx="12772815" cy="5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105" y="4362456"/>
            <a:ext cx="12772815" cy="5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2133334" y="231031"/>
            <a:ext cx="676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Planejamento Estratégico do IFRJ: O Projeto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332261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11" y="851225"/>
            <a:ext cx="7775379" cy="4809799"/>
          </a:xfrm>
          <a:prstGeom prst="rect">
            <a:avLst/>
          </a:prstGeom>
        </p:spPr>
      </p:pic>
      <p:sp>
        <p:nvSpPr>
          <p:cNvPr id="3" name="Sinal de Multiplicação 2"/>
          <p:cNvSpPr/>
          <p:nvPr/>
        </p:nvSpPr>
        <p:spPr>
          <a:xfrm>
            <a:off x="1835696" y="2636912"/>
            <a:ext cx="297638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inal de Multiplicação 10"/>
          <p:cNvSpPr/>
          <p:nvPr/>
        </p:nvSpPr>
        <p:spPr>
          <a:xfrm>
            <a:off x="1835696" y="3140968"/>
            <a:ext cx="297638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inal de Multiplicação 11"/>
          <p:cNvSpPr/>
          <p:nvPr/>
        </p:nvSpPr>
        <p:spPr>
          <a:xfrm>
            <a:off x="3438030" y="2505770"/>
            <a:ext cx="297638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inal de Multiplicação 12"/>
          <p:cNvSpPr/>
          <p:nvPr/>
        </p:nvSpPr>
        <p:spPr>
          <a:xfrm>
            <a:off x="3438030" y="3571692"/>
            <a:ext cx="297638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inal de Multiplicação 13"/>
          <p:cNvSpPr/>
          <p:nvPr/>
        </p:nvSpPr>
        <p:spPr>
          <a:xfrm>
            <a:off x="3438030" y="4075649"/>
            <a:ext cx="297638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16" name="CaixaDeTexto 4"/>
          <p:cNvSpPr txBox="1">
            <a:spLocks noChangeArrowheads="1"/>
          </p:cNvSpPr>
          <p:nvPr/>
        </p:nvSpPr>
        <p:spPr bwMode="auto">
          <a:xfrm>
            <a:off x="2133334" y="231031"/>
            <a:ext cx="676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Fundação Steinbeis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12" y="6017339"/>
            <a:ext cx="2853569" cy="55679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0825" y="4855706"/>
            <a:ext cx="864165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pt-BR" sz="1900" b="0" dirty="0">
                <a:cs typeface="Arial" charset="0"/>
              </a:rPr>
              <a:t>Com mais de 30 anos de atuação, possui atuação global com destaque a projetos desenvolvidos para países como Brasil, China, Índia, Israel, Suíça, Coréia do Sul e EUA.</a:t>
            </a:r>
            <a:endParaRPr lang="pt-BR" sz="19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r="9718"/>
          <a:stretch/>
        </p:blipFill>
        <p:spPr>
          <a:xfrm>
            <a:off x="250825" y="855813"/>
            <a:ext cx="8641656" cy="39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6" y="935379"/>
            <a:ext cx="8651956" cy="239693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Fundação do Estado Federado de Baden-</a:t>
            </a:r>
            <a:r>
              <a:rPr lang="pt-BR" altLang="de-DE" dirty="0" err="1">
                <a:solidFill>
                  <a:sysClr val="windowText" lastClr="000000"/>
                </a:solidFill>
                <a:ea typeface="Times New Roman" pitchFamily="18" charset="0"/>
              </a:rPr>
              <a:t>Württemberg</a:t>
            </a: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Serviços de transferência de tecnologia e conhecimento – atuação global.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Mais de 1.000 centros de transferência de tecnologia e conhecimento, consultoria e pesquisa.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Cooperação e parceiras em 50 países.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Mais de 6.500 especialistas de todos os campos de conhecimento.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700 professores em mais de 50 áreas de especialização.</a:t>
            </a:r>
          </a:p>
        </p:txBody>
      </p:sp>
      <p:pic>
        <p:nvPicPr>
          <p:cNvPr id="9" name="Picture 3" descr="9808hd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5"/>
            <a:ext cx="2973388" cy="2159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432175"/>
            <a:ext cx="32527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4"/>
          <a:stretch>
            <a:fillRect/>
          </a:stretch>
        </p:blipFill>
        <p:spPr bwMode="auto">
          <a:xfrm>
            <a:off x="6149975" y="3432175"/>
            <a:ext cx="2994025" cy="215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133334" y="231031"/>
            <a:ext cx="676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Fundação Steinbeis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12" y="6017339"/>
            <a:ext cx="2853569" cy="5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6" y="935379"/>
            <a:ext cx="8651956" cy="142192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Fundada em 1998 por meio da Fundação </a:t>
            </a:r>
            <a:r>
              <a:rPr lang="pt-BR" altLang="de-DE" dirty="0" err="1">
                <a:solidFill>
                  <a:sysClr val="windowText" lastClr="000000"/>
                </a:solidFill>
                <a:ea typeface="Times New Roman" pitchFamily="18" charset="0"/>
              </a:rPr>
              <a:t>Steinbeis</a:t>
            </a: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A maior Universidade privada da Alemanha, reconhecida como uma das melhores instituições do mundo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de-DE" dirty="0">
                <a:solidFill>
                  <a:sysClr val="windowText" lastClr="000000"/>
                </a:solidFill>
                <a:ea typeface="Times New Roman" pitchFamily="18" charset="0"/>
              </a:rPr>
              <a:t>Programas de Doutorado desde 2003.</a:t>
            </a: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133334" y="231031"/>
            <a:ext cx="676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>
                <a:solidFill>
                  <a:schemeClr val="bg1"/>
                </a:solidFill>
                <a:latin typeface="Calibri" pitchFamily="34" charset="0"/>
              </a:rPr>
              <a:t>Stenbeis University Berlin (SHB)</a:t>
            </a:r>
            <a:endParaRPr lang="pt-B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14" descr="Berlin (Schule)_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52" y="2667520"/>
            <a:ext cx="2256223" cy="29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Berlin (Schule)_0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75" y="2676951"/>
            <a:ext cx="2982998" cy="150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P10009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75" y="4190082"/>
            <a:ext cx="2983000" cy="13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12" y="6017339"/>
            <a:ext cx="2853569" cy="5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50826" y="908050"/>
            <a:ext cx="8651956" cy="2419124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ea typeface="Times New Roman" pitchFamily="18" charset="0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Diretor e Conselheiro para Economia e Comércio (1848-1880) – Reinado de </a:t>
            </a:r>
            <a:r>
              <a:rPr lang="pt-BR" dirty="0" err="1"/>
              <a:t>Württemberg</a:t>
            </a:r>
            <a:r>
              <a:rPr lang="pt-BR" dirty="0"/>
              <a:t> (Stuttgart);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Promotor da transferência de tecnologia;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Fundador de escolas de férias, escolas de tecelagem e escolas para mulheres;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Promotor da industrialização de </a:t>
            </a:r>
            <a:r>
              <a:rPr lang="pt-BR" dirty="0" err="1"/>
              <a:t>Württemberg</a:t>
            </a:r>
            <a:r>
              <a:rPr lang="pt-BR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Pai do ensino dual: “Trabalhadores industriais do futuro dependem de suas conhecimentos teóricos combinados com habilidades práticas”.</a:t>
            </a:r>
          </a:p>
        </p:txBody>
      </p:sp>
      <p:pic>
        <p:nvPicPr>
          <p:cNvPr id="23" name="Picture 6" descr="Steinbe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17" y="3044111"/>
            <a:ext cx="1898458" cy="247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364088" y="5102865"/>
            <a:ext cx="15970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lIns="18000" rIns="18000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+mn-lt"/>
              </a:rPr>
              <a:t>Ferdinand von Steinbeis </a:t>
            </a:r>
            <a:br>
              <a:rPr lang="de-DE" sz="1200" dirty="0">
                <a:solidFill>
                  <a:srgbClr val="000000"/>
                </a:solidFill>
                <a:latin typeface="+mn-lt"/>
              </a:rPr>
            </a:br>
            <a:r>
              <a:rPr lang="de-DE" sz="1200" dirty="0">
                <a:solidFill>
                  <a:srgbClr val="000000"/>
                </a:solidFill>
                <a:latin typeface="+mn-lt"/>
              </a:rPr>
              <a:t>(1807 - 1893)</a:t>
            </a:r>
          </a:p>
        </p:txBody>
      </p:sp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Ferdinand von </a:t>
            </a:r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Steinbeis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– Criador do Ensino Dual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12" y="6017339"/>
            <a:ext cx="2853569" cy="5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50826" y="908050"/>
            <a:ext cx="8651956" cy="1754326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ea typeface="Times New Roman" pitchFamily="18" charset="0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Escola de Negócios Internacional da </a:t>
            </a:r>
            <a:r>
              <a:rPr lang="pt-BR" dirty="0" err="1"/>
              <a:t>Steinbeis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Berlin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Fundador e Diretor Executivo na Alemanha: Prof. Dr. Werner G. </a:t>
            </a:r>
            <a:r>
              <a:rPr lang="pt-BR" dirty="0" err="1"/>
              <a:t>Faix</a:t>
            </a: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Especializada em programas internacionais de gestão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Mais de 350 Empresas e Organizações parceiras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Fundador e Diretor Executivo – STEINBEIS-SIBE do Brasil: Prof. Peter M. Dostler</a:t>
            </a:r>
          </a:p>
        </p:txBody>
      </p:sp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School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International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Business </a:t>
            </a:r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Entrepreneurship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(SIBE)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1" descr="_MG_002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r="6490"/>
          <a:stretch>
            <a:fillRect/>
          </a:stretch>
        </p:blipFill>
        <p:spPr bwMode="auto">
          <a:xfrm>
            <a:off x="5796136" y="2711032"/>
            <a:ext cx="2985203" cy="28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50826" y="2711033"/>
            <a:ext cx="5556966" cy="2885556"/>
            <a:chOff x="0" y="1166"/>
            <a:chExt cx="5760" cy="2297"/>
          </a:xfrm>
        </p:grpSpPr>
        <p:pic>
          <p:nvPicPr>
            <p:cNvPr id="12" name="Picture 18" descr="SIMT-Stuttgart_Pict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0"/>
            <a:stretch>
              <a:fillRect/>
            </a:stretch>
          </p:blipFill>
          <p:spPr bwMode="auto">
            <a:xfrm>
              <a:off x="2239" y="1166"/>
              <a:ext cx="3521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sim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88"/>
            <a:stretch>
              <a:fillRect/>
            </a:stretch>
          </p:blipFill>
          <p:spPr bwMode="auto">
            <a:xfrm>
              <a:off x="0" y="1166"/>
              <a:ext cx="2792" cy="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07" y="6009466"/>
            <a:ext cx="315756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0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sp>
        <p:nvSpPr>
          <p:cNvPr id="30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Funcionamento dos Mestrados / Projetos – SIBE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07513"/>
            <a:ext cx="53990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3953764" y="3557129"/>
            <a:ext cx="10454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333399"/>
                </a:solidFill>
                <a:latin typeface="Agfa Rotis Sans Serif Ex Bold" pitchFamily="2" charset="0"/>
              </a:rPr>
              <a:t>COMPANY/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333399"/>
                </a:solidFill>
                <a:latin typeface="Agfa Rotis Sans Serif Ex Bold" pitchFamily="2" charset="0"/>
              </a:rPr>
              <a:t>GOVERNMENT</a:t>
            </a:r>
          </a:p>
        </p:txBody>
      </p:sp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5397450" y="5190359"/>
            <a:ext cx="727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1CAC"/>
                </a:solidFill>
                <a:latin typeface="Agfa Rotis Sans Serif Ex Bold" pitchFamily="2" charset="0"/>
              </a:rPr>
              <a:t>STUDENT</a:t>
            </a:r>
          </a:p>
        </p:txBody>
      </p:sp>
      <p:sp>
        <p:nvSpPr>
          <p:cNvPr id="12" name="Textfeld 7"/>
          <p:cNvSpPr txBox="1">
            <a:spLocks noChangeArrowheads="1"/>
          </p:cNvSpPr>
          <p:nvPr/>
        </p:nvSpPr>
        <p:spPr bwMode="auto">
          <a:xfrm>
            <a:off x="2518559" y="5044761"/>
            <a:ext cx="16818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50" dirty="0">
                <a:solidFill>
                  <a:srgbClr val="001CAC"/>
                </a:solidFill>
                <a:latin typeface="Agfa Rotis Sans Serif Ex Bold" pitchFamily="2" charset="0"/>
              </a:rPr>
              <a:t>PARTNER UNIVERSITY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50" dirty="0">
                <a:solidFill>
                  <a:srgbClr val="001CAC"/>
                </a:solidFill>
                <a:latin typeface="Agfa Rotis Sans Serif Ex Bold" pitchFamily="2" charset="0"/>
              </a:rPr>
              <a:t>SIBE</a:t>
            </a:r>
          </a:p>
        </p:txBody>
      </p:sp>
      <p:sp>
        <p:nvSpPr>
          <p:cNvPr id="13" name="Textfeld 8"/>
          <p:cNvSpPr txBox="1">
            <a:spLocks noChangeArrowheads="1"/>
          </p:cNvSpPr>
          <p:nvPr/>
        </p:nvSpPr>
        <p:spPr bwMode="auto">
          <a:xfrm>
            <a:off x="4166225" y="4495342"/>
            <a:ext cx="771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FFFFF"/>
                </a:solidFill>
                <a:latin typeface="Agfa Rotis Sans Serif Ex Bold" pitchFamily="2" charset="0"/>
              </a:rPr>
              <a:t>STUDY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FFFFF"/>
                </a:solidFill>
                <a:latin typeface="Agfa Rotis Sans Serif Ex Bold" pitchFamily="2" charset="0"/>
              </a:rPr>
              <a:t>PROJECTS</a:t>
            </a: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 rot="3064050">
            <a:off x="4576579" y="3888610"/>
            <a:ext cx="2346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FFFFF"/>
                </a:solidFill>
                <a:latin typeface="Agfa Rotis Sans Serif Ex Bold" pitchFamily="2" charset="0"/>
              </a:rPr>
              <a:t>HUMAN RESOURCES DEVELOPMENT</a:t>
            </a:r>
          </a:p>
        </p:txBody>
      </p:sp>
      <p:sp>
        <p:nvSpPr>
          <p:cNvPr id="15" name="Textfeld 10"/>
          <p:cNvSpPr txBox="1">
            <a:spLocks noChangeArrowheads="1"/>
          </p:cNvSpPr>
          <p:nvPr/>
        </p:nvSpPr>
        <p:spPr bwMode="auto">
          <a:xfrm>
            <a:off x="3764508" y="5404652"/>
            <a:ext cx="1711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FFFFF"/>
                </a:solidFill>
                <a:latin typeface="Agfa Rotis Sans Serif Ex Bold" pitchFamily="2" charset="0"/>
              </a:rPr>
              <a:t>BUSINESS DEVELOPMENT</a:t>
            </a:r>
          </a:p>
        </p:txBody>
      </p:sp>
      <p:sp>
        <p:nvSpPr>
          <p:cNvPr id="16" name="Textfeld 11"/>
          <p:cNvSpPr txBox="1">
            <a:spLocks noChangeArrowheads="1"/>
          </p:cNvSpPr>
          <p:nvPr/>
        </p:nvSpPr>
        <p:spPr bwMode="auto">
          <a:xfrm rot="-3071615">
            <a:off x="1524589" y="3968114"/>
            <a:ext cx="3418238" cy="2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FFFFF"/>
                </a:solidFill>
                <a:latin typeface="Agfa Rotis Sans Serif Ex Bold" pitchFamily="2" charset="0"/>
              </a:rPr>
              <a:t>PARALLEL WITH WORK „</a:t>
            </a:r>
            <a:r>
              <a:rPr lang="de-DE" altLang="de-DE" sz="500" dirty="0">
                <a:solidFill>
                  <a:srgbClr val="FFFFFF"/>
                </a:solidFill>
                <a:latin typeface="Agfa Rotis Sans Serif Ex Bold" pitchFamily="2" charset="0"/>
              </a:rPr>
              <a:t>IN-PROFESSIONAL</a:t>
            </a:r>
            <a:r>
              <a:rPr lang="de-DE" altLang="de-DE" sz="1100" dirty="0">
                <a:solidFill>
                  <a:srgbClr val="FFFFFF"/>
                </a:solidFill>
                <a:latin typeface="Agfa Rotis Sans Serif Ex Bold" pitchFamily="2" charset="0"/>
              </a:rPr>
              <a:t>“ MASTER‘S STUDIES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0826" y="908050"/>
            <a:ext cx="8651956" cy="1532727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ea typeface="Times New Roman" pitchFamily="18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Estudos </a:t>
            </a:r>
            <a:r>
              <a:rPr lang="pt-BR" i="1" dirty="0">
                <a:solidFill>
                  <a:schemeClr val="tx1"/>
                </a:solidFill>
              </a:rPr>
              <a:t>“</a:t>
            </a:r>
            <a:r>
              <a:rPr lang="pt-BR" i="1" dirty="0" err="1">
                <a:solidFill>
                  <a:schemeClr val="tx1"/>
                </a:solidFill>
              </a:rPr>
              <a:t>on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the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job</a:t>
            </a:r>
            <a:r>
              <a:rPr lang="pt-BR" i="1" dirty="0">
                <a:solidFill>
                  <a:schemeClr val="tx1"/>
                </a:solidFill>
              </a:rPr>
              <a:t>”: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Estudantes trabalham durante todo o horário na organização;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Realização de trabalhos com benefícios tangíveis para a organização, por meio de transferência de tecnologia e inovação;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/>
              <a:t>Desenvolvimento sistemático de competências em gestão.</a:t>
            </a:r>
          </a:p>
        </p:txBody>
      </p:sp>
      <p:pic>
        <p:nvPicPr>
          <p:cNvPr id="18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07" y="6009466"/>
            <a:ext cx="315756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2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836613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82" y="6011350"/>
            <a:ext cx="3196493" cy="5687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770" t="2296" r="1283" b="2649"/>
          <a:stretch/>
        </p:blipFill>
        <p:spPr>
          <a:xfrm>
            <a:off x="0" y="1268413"/>
            <a:ext cx="9144000" cy="4176464"/>
          </a:xfrm>
          <a:prstGeom prst="rect">
            <a:avLst/>
          </a:prstGeom>
        </p:spPr>
      </p:pic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250826" y="231031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en-US" sz="2400" b="1" dirty="0" err="1">
                <a:solidFill>
                  <a:schemeClr val="bg1"/>
                </a:solidFill>
                <a:latin typeface="Calibri" pitchFamily="34" charset="0"/>
              </a:rPr>
              <a:t>GDconsult</a:t>
            </a:r>
            <a:r>
              <a:rPr lang="pt-BR" altLang="en-US" sz="2400" b="1" dirty="0">
                <a:solidFill>
                  <a:schemeClr val="bg1"/>
                </a:solidFill>
                <a:latin typeface="Calibri" pitchFamily="34" charset="0"/>
              </a:rPr>
              <a:t> / STEINBEIS-SIBE do Brasil</a:t>
            </a:r>
            <a:endParaRPr lang="de-DE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42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ing Page">
  <a:themeElements>
    <a:clrScheme name="STI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STI1">
      <a:majorFont>
        <a:latin typeface="Agfa Rotis Sans Serif Ex Bold"/>
        <a:ea typeface=""/>
        <a:cs typeface=""/>
      </a:majorFont>
      <a:minorFont>
        <a:latin typeface="Agfa Rotis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4_STI1">
  <a:themeElements>
    <a:clrScheme name="STI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STI1">
      <a:majorFont>
        <a:latin typeface="Agfa Rotis Sans Serif Ex Bold"/>
        <a:ea typeface=""/>
        <a:cs typeface=""/>
      </a:majorFont>
      <a:minorFont>
        <a:latin typeface="Agfa Rotis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5_STI1">
  <a:themeElements>
    <a:clrScheme name="STI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STI1">
      <a:majorFont>
        <a:latin typeface="Agfa Rotis Sans Serif Ex Bold"/>
        <a:ea typeface=""/>
        <a:cs typeface=""/>
      </a:majorFont>
      <a:minorFont>
        <a:latin typeface="Agfa Rotis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6_STI1">
  <a:themeElements>
    <a:clrScheme name="STI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STI1">
      <a:majorFont>
        <a:latin typeface="Agfa Rotis Sans Serif Ex Bold"/>
        <a:ea typeface=""/>
        <a:cs typeface=""/>
      </a:majorFont>
      <a:minorFont>
        <a:latin typeface="Agfa Rotis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STI1">
  <a:themeElements>
    <a:clrScheme name="STI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STI1">
      <a:majorFont>
        <a:latin typeface="Agfa Rotis Sans Serif Ex Bold"/>
        <a:ea typeface=""/>
        <a:cs typeface=""/>
      </a:majorFont>
      <a:minorFont>
        <a:latin typeface="Agfa Rotis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954</Words>
  <Application>Microsoft Office PowerPoint</Application>
  <PresentationFormat>Apresentação na tela (4:3)</PresentationFormat>
  <Paragraphs>147</Paragraphs>
  <Slides>27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27</vt:i4>
      </vt:variant>
    </vt:vector>
  </HeadingPairs>
  <TitlesOfParts>
    <vt:vector size="45" baseType="lpstr">
      <vt:lpstr>MS PGothic</vt:lpstr>
      <vt:lpstr>Abadi MT Condensed Extra Bold</vt:lpstr>
      <vt:lpstr>Abadi MT Condensed Light</vt:lpstr>
      <vt:lpstr>Agfa Rotis Sans Serif</vt:lpstr>
      <vt:lpstr>Agfa Rotis Sans Serif Ex Bold</vt:lpstr>
      <vt:lpstr>Arial</vt:lpstr>
      <vt:lpstr>Batang</vt:lpstr>
      <vt:lpstr>Calibri</vt:lpstr>
      <vt:lpstr>RotisSansSerif</vt:lpstr>
      <vt:lpstr>Symbol</vt:lpstr>
      <vt:lpstr>Times New Roman</vt:lpstr>
      <vt:lpstr>Wingdings</vt:lpstr>
      <vt:lpstr>Tema do Office</vt:lpstr>
      <vt:lpstr>Opening Page</vt:lpstr>
      <vt:lpstr>34_STI1</vt:lpstr>
      <vt:lpstr>35_STI1</vt:lpstr>
      <vt:lpstr>36_STI1</vt:lpstr>
      <vt:lpstr>37_STI1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quintans@gdconsult.com.br</dc:creator>
  <cp:lastModifiedBy>Fabio Zimmermann</cp:lastModifiedBy>
  <cp:revision>91</cp:revision>
  <dcterms:created xsi:type="dcterms:W3CDTF">2015-03-04T13:25:25Z</dcterms:created>
  <dcterms:modified xsi:type="dcterms:W3CDTF">2017-03-06T15:07:06Z</dcterms:modified>
</cp:coreProperties>
</file>